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92" r:id="rId5"/>
    <p:sldMasterId id="2147483705" r:id="rId6"/>
    <p:sldMasterId id="2147483718" r:id="rId7"/>
    <p:sldMasterId id="2147483731" r:id="rId8"/>
  </p:sldMasterIdLst>
  <p:notesMasterIdLst>
    <p:notesMasterId r:id="rId32"/>
  </p:notesMasterIdLst>
  <p:handoutMasterIdLst>
    <p:handoutMasterId r:id="rId33"/>
  </p:handoutMasterIdLst>
  <p:sldIdLst>
    <p:sldId id="382" r:id="rId9"/>
    <p:sldId id="375" r:id="rId10"/>
    <p:sldId id="380" r:id="rId11"/>
    <p:sldId id="381" r:id="rId12"/>
    <p:sldId id="276" r:id="rId13"/>
    <p:sldId id="355" r:id="rId14"/>
    <p:sldId id="357" r:id="rId15"/>
    <p:sldId id="386" r:id="rId16"/>
    <p:sldId id="387" r:id="rId17"/>
    <p:sldId id="282" r:id="rId18"/>
    <p:sldId id="283" r:id="rId19"/>
    <p:sldId id="388" r:id="rId20"/>
    <p:sldId id="389" r:id="rId21"/>
    <p:sldId id="390" r:id="rId22"/>
    <p:sldId id="391" r:id="rId23"/>
    <p:sldId id="392" r:id="rId24"/>
    <p:sldId id="383" r:id="rId25"/>
    <p:sldId id="393" r:id="rId26"/>
    <p:sldId id="395" r:id="rId27"/>
    <p:sldId id="367" r:id="rId28"/>
    <p:sldId id="394" r:id="rId29"/>
    <p:sldId id="370" r:id="rId30"/>
    <p:sldId id="333"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8">
          <p15:clr>
            <a:srgbClr val="A4A3A4"/>
          </p15:clr>
        </p15:guide>
        <p15:guide id="2" orient="horz" pos="981">
          <p15:clr>
            <a:srgbClr val="A4A3A4"/>
          </p15:clr>
        </p15:guide>
        <p15:guide id="3" orient="horz" pos="3952">
          <p15:clr>
            <a:srgbClr val="A4A3A4"/>
          </p15:clr>
        </p15:guide>
        <p15:guide id="4" orient="horz" pos="232">
          <p15:clr>
            <a:srgbClr val="A4A3A4"/>
          </p15:clr>
        </p15:guide>
        <p15:guide id="5" pos="226">
          <p15:clr>
            <a:srgbClr val="A4A3A4"/>
          </p15:clr>
        </p15:guide>
        <p15:guide id="6" pos="5534">
          <p15:clr>
            <a:srgbClr val="A4A3A4"/>
          </p15:clr>
        </p15:guide>
        <p15:guide id="7" pos="2941">
          <p15:clr>
            <a:srgbClr val="A4A3A4"/>
          </p15:clr>
        </p15:guide>
        <p15:guide id="8" pos="2819">
          <p15:clr>
            <a:srgbClr val="A4A3A4"/>
          </p15:clr>
        </p15:guide>
        <p15:guide id="9" orient="horz" pos="414">
          <p15:clr>
            <a:srgbClr val="A4A3A4"/>
          </p15:clr>
        </p15:guide>
        <p15:guide id="10" pos="417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FD1"/>
    <a:srgbClr val="FA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DAA5D-3CCD-4697-B56C-5165A989731E}" v="147" dt="2020-03-19T09:18:33.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24" autoAdjust="0"/>
    <p:restoredTop sz="63270" autoAdjust="0"/>
  </p:normalViewPr>
  <p:slideViewPr>
    <p:cSldViewPr showGuides="1">
      <p:cViewPr varScale="1">
        <p:scale>
          <a:sx n="163" d="100"/>
          <a:sy n="163" d="100"/>
        </p:scale>
        <p:origin x="2376" y="138"/>
      </p:cViewPr>
      <p:guideLst>
        <p:guide orient="horz" pos="4088"/>
        <p:guide orient="horz" pos="981"/>
        <p:guide orient="horz" pos="3952"/>
        <p:guide orient="horz" pos="232"/>
        <p:guide pos="226"/>
        <p:guide pos="5534"/>
        <p:guide pos="2941"/>
        <p:guide pos="2819"/>
        <p:guide orient="horz" pos="414"/>
        <p:guide pos="41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286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
          <c:y val="4.1666666666666664E-2"/>
          <c:w val="0.53888888888888886"/>
          <c:h val="0.8981481481481481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05-4456-9144-72257D7E7AF7}"/>
              </c:ext>
            </c:extLst>
          </c:dPt>
          <c:dPt>
            <c:idx val="1"/>
            <c:bubble3D val="0"/>
            <c:spPr>
              <a:solidFill>
                <a:srgbClr val="2F8FD1"/>
              </a:solidFill>
              <a:ln w="19050">
                <a:solidFill>
                  <a:schemeClr val="lt1"/>
                </a:solidFill>
              </a:ln>
              <a:effectLst/>
            </c:spPr>
            <c:extLst>
              <c:ext xmlns:c16="http://schemas.microsoft.com/office/drawing/2014/chart" uri="{C3380CC4-5D6E-409C-BE32-E72D297353CC}">
                <c16:uniqueId val="{00000003-4405-4456-9144-72257D7E7AF7}"/>
              </c:ext>
            </c:extLst>
          </c:dPt>
          <c:val>
            <c:numRef>
              <c:f>Sheet1!$A$1:$A$2</c:f>
              <c:numCache>
                <c:formatCode>General</c:formatCode>
                <c:ptCount val="2"/>
                <c:pt idx="0">
                  <c:v>20</c:v>
                </c:pt>
                <c:pt idx="1">
                  <c:v>80</c:v>
                </c:pt>
              </c:numCache>
            </c:numRef>
          </c:val>
          <c:extLst>
            <c:ext xmlns:c16="http://schemas.microsoft.com/office/drawing/2014/chart" uri="{C3380CC4-5D6E-409C-BE32-E72D297353CC}">
              <c16:uniqueId val="{00000004-4405-4456-9144-72257D7E7AF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10602E5-DB60-48CF-A881-9CE7EAEFF443}" type="datetimeFigureOut">
              <a:rPr lang="en-GB" smtClean="0"/>
              <a:pPr/>
              <a:t>24/03/2020</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3DAAA526-672E-4DD3-A394-6BDB0AB7B5AC}" type="slidenum">
              <a:rPr lang="en-GB" smtClean="0"/>
              <a:pPr/>
              <a:t>‹#›</a:t>
            </a:fld>
            <a:endParaRPr lang="en-GB"/>
          </a:p>
        </p:txBody>
      </p:sp>
    </p:spTree>
    <p:extLst>
      <p:ext uri="{BB962C8B-B14F-4D97-AF65-F5344CB8AC3E}">
        <p14:creationId xmlns:p14="http://schemas.microsoft.com/office/powerpoint/2010/main" val="2134868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5081705-EF38-4D8E-BF85-73828A7893F4}" type="datetimeFigureOut">
              <a:rPr lang="en-GB" smtClean="0"/>
              <a:pPr/>
              <a:t>24/03/2020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0365A29D-C0B9-41C6-BEC0-29DFAAEEA45B}" type="slidenum">
              <a:rPr lang="en-GB" smtClean="0"/>
              <a:pPr/>
              <a:t>‹#›</a:t>
            </a:fld>
            <a:endParaRPr lang="en-GB"/>
          </a:p>
        </p:txBody>
      </p:sp>
    </p:spTree>
    <p:extLst>
      <p:ext uri="{BB962C8B-B14F-4D97-AF65-F5344CB8AC3E}">
        <p14:creationId xmlns:p14="http://schemas.microsoft.com/office/powerpoint/2010/main" val="19779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kern="1200" dirty="0">
                <a:solidFill>
                  <a:schemeClr val="tx1"/>
                </a:solidFill>
                <a:latin typeface="+mn-lt"/>
                <a:ea typeface="+mn-ea"/>
                <a:cs typeface="+mn-cs"/>
              </a:rPr>
              <a:t>My</a:t>
            </a:r>
            <a:r>
              <a:rPr lang="en-GB" sz="1000" kern="1200" baseline="0" dirty="0">
                <a:solidFill>
                  <a:schemeClr val="tx1"/>
                </a:solidFill>
                <a:latin typeface="+mn-lt"/>
                <a:ea typeface="+mn-ea"/>
                <a:cs typeface="+mn-cs"/>
              </a:rPr>
              <a:t> name is </a:t>
            </a:r>
            <a:r>
              <a:rPr lang="en-GB" sz="1000" b="1" kern="1200" baseline="0" dirty="0">
                <a:solidFill>
                  <a:schemeClr val="tx1"/>
                </a:solidFill>
                <a:latin typeface="+mn-lt"/>
                <a:ea typeface="+mn-ea"/>
                <a:cs typeface="+mn-cs"/>
              </a:rPr>
              <a:t>‘</a:t>
            </a:r>
            <a:r>
              <a:rPr lang="en-GB" sz="700" b="1" kern="1200" baseline="0" dirty="0">
                <a:solidFill>
                  <a:schemeClr val="tx1"/>
                </a:solidFill>
                <a:latin typeface="+mn-lt"/>
                <a:ea typeface="+mn-ea"/>
                <a:cs typeface="+mn-cs"/>
              </a:rPr>
              <a:t>insert name’</a:t>
            </a:r>
            <a:r>
              <a:rPr lang="en-GB" sz="700" kern="1200" baseline="0" dirty="0">
                <a:solidFill>
                  <a:schemeClr val="tx1"/>
                </a:solidFill>
                <a:latin typeface="+mn-lt"/>
                <a:ea typeface="+mn-ea"/>
                <a:cs typeface="+mn-cs"/>
              </a:rPr>
              <a:t> and I’m here on behalf of the National Apprenticeship Service to talk to you about apprenticeships.</a:t>
            </a:r>
          </a:p>
          <a:p>
            <a:endParaRPr lang="en-GB" sz="700" kern="1200" baseline="0" dirty="0">
              <a:solidFill>
                <a:schemeClr val="tx1"/>
              </a:solidFill>
              <a:latin typeface="+mn-lt"/>
              <a:ea typeface="+mn-ea"/>
              <a:cs typeface="+mn-cs"/>
            </a:endParaRPr>
          </a:p>
          <a:p>
            <a:pPr marL="171450" indent="-171450">
              <a:buFont typeface="Arial" panose="020B0604020202020204" pitchFamily="34" charset="0"/>
              <a:buChar char="•"/>
            </a:pPr>
            <a:r>
              <a:rPr lang="en-GB" sz="700" kern="1200" dirty="0">
                <a:solidFill>
                  <a:schemeClr val="tx1"/>
                </a:solidFill>
                <a:latin typeface="+mn-lt"/>
                <a:ea typeface="+mn-ea"/>
                <a:cs typeface="+mn-cs"/>
              </a:rPr>
              <a:t>It’s really important to remember to</a:t>
            </a:r>
            <a:r>
              <a:rPr lang="en-GB" sz="700" kern="1200" baseline="0" dirty="0">
                <a:solidFill>
                  <a:schemeClr val="tx1"/>
                </a:solidFill>
                <a:latin typeface="+mn-lt"/>
                <a:ea typeface="+mn-ea"/>
                <a:cs typeface="+mn-cs"/>
              </a:rPr>
              <a:t> keep your options open about your future. So for the next 20 minutes, I’m going to explain:</a:t>
            </a:r>
            <a:br>
              <a:rPr lang="en-GB" sz="700" kern="1200" baseline="0" dirty="0">
                <a:solidFill>
                  <a:schemeClr val="tx1"/>
                </a:solidFill>
                <a:latin typeface="+mn-lt"/>
                <a:ea typeface="+mn-ea"/>
                <a:cs typeface="+mn-cs"/>
              </a:rPr>
            </a:br>
            <a:r>
              <a:rPr lang="en-GB" sz="700" kern="1200" baseline="0" dirty="0">
                <a:solidFill>
                  <a:schemeClr val="tx1"/>
                </a:solidFill>
                <a:latin typeface="+mn-lt"/>
                <a:ea typeface="+mn-ea"/>
                <a:cs typeface="+mn-cs"/>
              </a:rPr>
              <a:t>- The range of apprenticeship job roles available</a:t>
            </a:r>
            <a:br>
              <a:rPr lang="en-GB" sz="700" kern="1200" baseline="0" dirty="0">
                <a:solidFill>
                  <a:schemeClr val="tx1"/>
                </a:solidFill>
                <a:latin typeface="+mn-lt"/>
                <a:ea typeface="+mn-ea"/>
                <a:cs typeface="+mn-cs"/>
              </a:rPr>
            </a:br>
            <a:r>
              <a:rPr lang="en-GB" sz="700" kern="1200" baseline="0" dirty="0">
                <a:solidFill>
                  <a:schemeClr val="tx1"/>
                </a:solidFill>
                <a:latin typeface="+mn-lt"/>
                <a:ea typeface="+mn-ea"/>
                <a:cs typeface="+mn-cs"/>
              </a:rPr>
              <a:t>- The different levels</a:t>
            </a:r>
            <a:br>
              <a:rPr lang="en-GB" sz="700" kern="1200" baseline="0" dirty="0">
                <a:solidFill>
                  <a:schemeClr val="tx1"/>
                </a:solidFill>
                <a:latin typeface="+mn-lt"/>
                <a:ea typeface="+mn-ea"/>
                <a:cs typeface="+mn-cs"/>
              </a:rPr>
            </a:br>
            <a:r>
              <a:rPr lang="en-GB" sz="700" kern="1200" baseline="0" dirty="0">
                <a:solidFill>
                  <a:schemeClr val="tx1"/>
                </a:solidFill>
                <a:latin typeface="+mn-lt"/>
                <a:ea typeface="+mn-ea"/>
                <a:cs typeface="+mn-cs"/>
              </a:rPr>
              <a:t>- How you find an apprenticeship and </a:t>
            </a:r>
            <a:br>
              <a:rPr lang="en-GB" sz="700" kern="1200" baseline="0" dirty="0">
                <a:solidFill>
                  <a:schemeClr val="tx1"/>
                </a:solidFill>
                <a:latin typeface="+mn-lt"/>
                <a:ea typeface="+mn-ea"/>
                <a:cs typeface="+mn-cs"/>
              </a:rPr>
            </a:br>
            <a:r>
              <a:rPr lang="en-GB" sz="700" kern="1200" baseline="0" dirty="0">
                <a:solidFill>
                  <a:schemeClr val="tx1"/>
                </a:solidFill>
                <a:latin typeface="+mn-lt"/>
                <a:ea typeface="+mn-ea"/>
                <a:cs typeface="+mn-cs"/>
              </a:rPr>
              <a:t>- What you need to do next to start searching and applying</a:t>
            </a:r>
          </a:p>
          <a:p>
            <a:endParaRPr lang="en-GB" sz="700" kern="1200" baseline="0" dirty="0">
              <a:solidFill>
                <a:schemeClr val="tx1"/>
              </a:solidFill>
              <a:latin typeface="+mn-lt"/>
              <a:ea typeface="+mn-ea"/>
              <a:cs typeface="+mn-cs"/>
            </a:endParaRPr>
          </a:p>
          <a:p>
            <a:pPr marL="171450" indent="-171450">
              <a:buFont typeface="Arial" panose="020B0604020202020204" pitchFamily="34" charset="0"/>
              <a:buChar char="•"/>
            </a:pPr>
            <a:r>
              <a:rPr lang="en-GB" sz="700" kern="1200" dirty="0">
                <a:solidFill>
                  <a:schemeClr val="tx1"/>
                </a:solidFill>
                <a:effectLst/>
                <a:latin typeface="+mn-lt"/>
                <a:ea typeface="+mn-ea"/>
                <a:cs typeface="+mn-cs"/>
              </a:rPr>
              <a:t>What we’re going to cover today is really important because even if you do already know what you’re planning to do when you leave school – plans can change. You need to keep your options open, have a plan A and a plan B and make sure that you really know what is out there.</a:t>
            </a:r>
          </a:p>
          <a:p>
            <a:endParaRPr lang="en-GB"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000" kern="1200" dirty="0">
                <a:solidFill>
                  <a:schemeClr val="tx1"/>
                </a:solidFill>
                <a:effectLst/>
                <a:latin typeface="+mn-lt"/>
                <a:ea typeface="+mn-ea"/>
                <a:cs typeface="+mn-cs"/>
              </a:rPr>
              <a:t>Regardless of your background, there are apprenticeships for everyone. Employers tell us that they are always looking for a diverse workforce, they are looking for a mix of people to fill different job roles at different levels.</a:t>
            </a:r>
          </a:p>
          <a:p>
            <a:endParaRPr lang="en-GB"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000" kern="1200" dirty="0">
                <a:solidFill>
                  <a:schemeClr val="tx1"/>
                </a:solidFill>
                <a:effectLst/>
                <a:latin typeface="+mn-lt"/>
                <a:ea typeface="+mn-ea"/>
                <a:cs typeface="+mn-cs"/>
              </a:rPr>
              <a:t>Lots of people will say ‘If you’re academic, you should go to university’ but this is a really old fashioned idea. </a:t>
            </a:r>
          </a:p>
          <a:p>
            <a:endParaRPr lang="en-GB"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000" kern="1200" dirty="0">
                <a:solidFill>
                  <a:schemeClr val="tx1"/>
                </a:solidFill>
                <a:effectLst/>
                <a:latin typeface="+mn-lt"/>
                <a:ea typeface="+mn-ea"/>
                <a:cs typeface="+mn-cs"/>
              </a:rPr>
              <a:t>Through apprenticeships you could now potentially achieve a degree, if you wanted to, but I’ll tell you more about that in a few minutes.</a:t>
            </a:r>
          </a:p>
          <a:p>
            <a:endParaRPr lang="en-GB" sz="1200" kern="1200" baseline="0" dirty="0">
              <a:solidFill>
                <a:schemeClr val="tx1"/>
              </a:solidFill>
              <a:latin typeface="+mn-lt"/>
              <a:ea typeface="+mn-ea"/>
              <a:cs typeface="+mn-cs"/>
            </a:endParaRPr>
          </a:p>
          <a:p>
            <a:r>
              <a:rPr lang="en-GB" sz="1200" b="1" kern="1200" baseline="0" dirty="0">
                <a:solidFill>
                  <a:schemeClr val="tx1"/>
                </a:solidFill>
                <a:latin typeface="+mn-lt"/>
                <a:ea typeface="+mn-ea"/>
                <a:cs typeface="+mn-cs"/>
              </a:rPr>
              <a:t>Notes to presenter: Activity idea </a:t>
            </a:r>
          </a:p>
          <a:p>
            <a:r>
              <a:rPr lang="en-GB" sz="1200" b="1" kern="1200" baseline="0" dirty="0">
                <a:solidFill>
                  <a:schemeClr val="tx1"/>
                </a:solidFill>
                <a:latin typeface="+mn-lt"/>
                <a:ea typeface="+mn-ea"/>
                <a:cs typeface="+mn-cs"/>
              </a:rPr>
              <a:t>Before I start, hands up who knows what an apprenticeship is?</a:t>
            </a:r>
          </a:p>
          <a:p>
            <a:r>
              <a:rPr lang="en-GB" sz="1200" b="1" kern="1200" baseline="0" dirty="0">
                <a:solidFill>
                  <a:schemeClr val="tx1"/>
                </a:solidFill>
                <a:latin typeface="+mn-lt"/>
                <a:ea typeface="+mn-ea"/>
                <a:cs typeface="+mn-cs"/>
              </a:rPr>
              <a:t>(typical response is to get around 20% of the audience with their hands raised)</a:t>
            </a:r>
          </a:p>
          <a:p>
            <a:r>
              <a:rPr lang="en-GB" sz="1200" b="1" kern="1200" baseline="0" dirty="0">
                <a:solidFill>
                  <a:schemeClr val="tx1"/>
                </a:solidFill>
                <a:latin typeface="+mn-lt"/>
                <a:ea typeface="+mn-ea"/>
                <a:cs typeface="+mn-cs"/>
              </a:rPr>
              <a:t>Ok – well hopefully when I ask you that again at the end of this session, everyone’s hands will be up in the air.</a:t>
            </a:r>
            <a:endParaRPr lang="en-GB"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5A29D-C0B9-41C6-BEC0-29DFAAEEA45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099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800" b="1" dirty="0"/>
              <a:t>Presenter notes: </a:t>
            </a:r>
            <a:r>
              <a:rPr lang="en-GB" altLang="en-US" sz="800" b="1" dirty="0"/>
              <a:t>We would expect this slide to be updated by the delivery partner to reflect local opportunities by searching through Find an Apprenticeship</a:t>
            </a:r>
          </a:p>
          <a:p>
            <a:pPr eaLnBrk="1" hangingPunct="1">
              <a:spcBef>
                <a:spcPct val="0"/>
              </a:spcBef>
            </a:pPr>
            <a:endParaRPr lang="en-GB" altLang="en-US" sz="800" b="0" dirty="0"/>
          </a:p>
          <a:p>
            <a:pPr marL="171450" indent="-171450" eaLnBrk="1" hangingPunct="1">
              <a:spcBef>
                <a:spcPct val="0"/>
              </a:spcBef>
              <a:buFont typeface="Arial" panose="020B0604020202020204" pitchFamily="34" charset="0"/>
              <a:buChar char="•"/>
            </a:pPr>
            <a:r>
              <a:rPr lang="en-GB" altLang="en-US" sz="800" b="0" dirty="0"/>
              <a:t>I</a:t>
            </a:r>
            <a:r>
              <a:rPr lang="en-GB" altLang="en-US" sz="800" b="0" baseline="0" dirty="0"/>
              <a:t> had a look on the Find an apprenticeship website before coming along today so that I could see how many vacancies are out there at the moment.</a:t>
            </a:r>
            <a:br>
              <a:rPr lang="en-GB" altLang="en-US" sz="800" b="0" baseline="0" dirty="0"/>
            </a:br>
            <a:endParaRPr lang="en-GB" altLang="en-US" sz="800" b="0" baseline="0" dirty="0"/>
          </a:p>
          <a:p>
            <a:pPr marL="171450" indent="-171450" eaLnBrk="1" hangingPunct="1">
              <a:spcBef>
                <a:spcPct val="0"/>
              </a:spcBef>
              <a:buFont typeface="Arial" panose="020B0604020202020204" pitchFamily="34" charset="0"/>
              <a:buChar char="•"/>
            </a:pPr>
            <a:r>
              <a:rPr lang="en-GB" altLang="en-US" sz="800" b="0" baseline="0" dirty="0"/>
              <a:t>As an example, </a:t>
            </a:r>
            <a:r>
              <a:rPr lang="en-GB" altLang="en-US" sz="800" b="1" baseline="0" dirty="0"/>
              <a:t>I put my home postcode into the website and within 5 miles of my home postcode</a:t>
            </a:r>
            <a:r>
              <a:rPr lang="en-GB" altLang="en-US" sz="800" b="0" baseline="0" dirty="0"/>
              <a:t>, there are </a:t>
            </a:r>
            <a:r>
              <a:rPr lang="en-GB" altLang="en-US" sz="800" b="1" baseline="0" dirty="0"/>
              <a:t>xx</a:t>
            </a:r>
            <a:r>
              <a:rPr lang="en-GB" altLang="en-US" sz="800" b="0" baseline="0" dirty="0"/>
              <a:t> vacancies. </a:t>
            </a:r>
            <a:br>
              <a:rPr lang="en-GB" altLang="en-US" sz="800" b="0" baseline="0" dirty="0"/>
            </a:br>
            <a:endParaRPr lang="en-GB" altLang="en-US" sz="800" b="0" baseline="0" dirty="0"/>
          </a:p>
          <a:p>
            <a:pPr marL="171450" indent="-171450" eaLnBrk="1" hangingPunct="1">
              <a:spcBef>
                <a:spcPct val="0"/>
              </a:spcBef>
              <a:buFont typeface="Arial" panose="020B0604020202020204" pitchFamily="34" charset="0"/>
              <a:buChar char="•"/>
            </a:pPr>
            <a:r>
              <a:rPr lang="en-GB" altLang="en-US" sz="800" b="0" baseline="0" dirty="0"/>
              <a:t>You can see how this number grows the more you increase the distance.</a:t>
            </a:r>
          </a:p>
          <a:p>
            <a:pPr marL="171450" indent="-171450" eaLnBrk="1" hangingPunct="1">
              <a:spcBef>
                <a:spcPct val="0"/>
              </a:spcBef>
              <a:buFont typeface="Arial" panose="020B0604020202020204" pitchFamily="34" charset="0"/>
              <a:buChar char="•"/>
            </a:pPr>
            <a:endParaRPr lang="en-GB" altLang="en-US" sz="800" b="0" baseline="0" dirty="0"/>
          </a:p>
          <a:p>
            <a:pPr marL="171450" indent="-171450" eaLnBrk="1" hangingPunct="1">
              <a:spcBef>
                <a:spcPct val="0"/>
              </a:spcBef>
              <a:buFont typeface="Arial" panose="020B0604020202020204" pitchFamily="34" charset="0"/>
              <a:buChar char="•"/>
            </a:pPr>
            <a:r>
              <a:rPr lang="en-GB" altLang="en-US" sz="800" b="0" baseline="0" dirty="0"/>
              <a:t>You can do the same with your home postcode and see how many opportunities there are near you</a:t>
            </a:r>
          </a:p>
          <a:p>
            <a:pPr eaLnBrk="1" hangingPunct="1">
              <a:spcBef>
                <a:spcPct val="0"/>
              </a:spcBef>
            </a:pPr>
            <a:endParaRPr lang="en-GB" altLang="en-US" sz="800" b="0" baseline="0" dirty="0"/>
          </a:p>
          <a:p>
            <a:pPr marL="171450" indent="-171450" eaLnBrk="1" hangingPunct="1">
              <a:spcBef>
                <a:spcPct val="0"/>
              </a:spcBef>
              <a:buFont typeface="Arial" panose="020B0604020202020204" pitchFamily="34" charset="0"/>
              <a:buChar char="•"/>
            </a:pPr>
            <a:r>
              <a:rPr lang="en-GB" altLang="en-US" sz="800" b="0" baseline="0" dirty="0"/>
              <a:t>You will need to think about how far you are prepared to travel for work each day.</a:t>
            </a:r>
            <a:br>
              <a:rPr lang="en-GB" altLang="en-US" sz="800" b="0" baseline="0" dirty="0"/>
            </a:br>
            <a:endParaRPr lang="en-GB" altLang="en-US" sz="800" b="0" baseline="0" dirty="0"/>
          </a:p>
          <a:p>
            <a:pPr marL="171450" indent="-171450" eaLnBrk="1" hangingPunct="1">
              <a:spcBef>
                <a:spcPct val="0"/>
              </a:spcBef>
              <a:buFont typeface="Arial" panose="020B0604020202020204" pitchFamily="34" charset="0"/>
              <a:buChar char="•"/>
            </a:pPr>
            <a:r>
              <a:rPr lang="en-GB" altLang="en-US" sz="800" b="0" baseline="0" dirty="0"/>
              <a:t>If you want to think about working in the</a:t>
            </a:r>
            <a:r>
              <a:rPr lang="en-GB" altLang="en-US" sz="800" b="1" baseline="0" dirty="0"/>
              <a:t> (insert name of an appropriate town/city)</a:t>
            </a:r>
            <a:r>
              <a:rPr lang="en-GB" altLang="en-US" sz="800" b="0" baseline="0" dirty="0"/>
              <a:t>, then you could be looking for vacancies there.</a:t>
            </a:r>
          </a:p>
          <a:p>
            <a:pPr marL="171450" indent="-171450" eaLnBrk="1" hangingPunct="1">
              <a:spcBef>
                <a:spcPct val="0"/>
              </a:spcBef>
              <a:buFont typeface="Arial" panose="020B0604020202020204" pitchFamily="34" charset="0"/>
              <a:buChar char="•"/>
            </a:pPr>
            <a:endParaRPr lang="en-GB" altLang="en-US" sz="800" b="0" baseline="0" dirty="0"/>
          </a:p>
          <a:p>
            <a:pPr marL="171450" indent="-171450" eaLnBrk="1" hangingPunct="1">
              <a:spcBef>
                <a:spcPct val="0"/>
              </a:spcBef>
              <a:buFont typeface="Arial" panose="020B0604020202020204" pitchFamily="34" charset="0"/>
              <a:buChar char="•"/>
            </a:pPr>
            <a:r>
              <a:rPr lang="en-GB" altLang="en-US" sz="800" b="0" baseline="0" dirty="0"/>
              <a:t>The one rule is that you will need to be able to get there, on time, every day.</a:t>
            </a:r>
          </a:p>
          <a:p>
            <a:pPr marL="171450" indent="-171450" eaLnBrk="1" hangingPunct="1">
              <a:spcBef>
                <a:spcPct val="0"/>
              </a:spcBef>
              <a:buFont typeface="Arial" panose="020B0604020202020204" pitchFamily="34" charset="0"/>
              <a:buChar char="•"/>
            </a:pPr>
            <a:endParaRPr lang="en-GB" altLang="en-US" sz="800" b="0" baseline="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Remember, it is important not</a:t>
            </a:r>
            <a:r>
              <a:rPr lang="en-GB" sz="800" kern="1200" baseline="0" dirty="0">
                <a:solidFill>
                  <a:schemeClr val="tx1"/>
                </a:solidFill>
                <a:effectLst/>
                <a:latin typeface="+mn-lt"/>
                <a:ea typeface="+mn-ea"/>
                <a:cs typeface="+mn-cs"/>
              </a:rPr>
              <a:t> to restrict your</a:t>
            </a:r>
            <a:r>
              <a:rPr lang="en-GB" sz="800" kern="1200" dirty="0">
                <a:solidFill>
                  <a:schemeClr val="tx1"/>
                </a:solidFill>
                <a:effectLst/>
                <a:latin typeface="+mn-lt"/>
                <a:ea typeface="+mn-ea"/>
                <a:cs typeface="+mn-cs"/>
              </a:rPr>
              <a:t> searches for vacancies to just look at large companies as many small employers offer some excellent vacancies with great packages and career progression opportunities.</a:t>
            </a:r>
          </a:p>
          <a:p>
            <a:pPr eaLnBrk="1" hangingPunct="1">
              <a:spcBef>
                <a:spcPct val="0"/>
              </a:spcBef>
            </a:pPr>
            <a:endParaRPr lang="en-GB" altLang="en-US" sz="800" b="0" dirty="0"/>
          </a:p>
          <a:p>
            <a:endParaRPr lang="en-GB" sz="800"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FBB57E9B-B5BA-4261-B1EB-C366EA0EDEBB}" type="slidenum">
              <a:rPr kumimoji="0" lang="en-GB" altLang="en-US" sz="1800" b="0" i="0" u="none" strike="noStrike" kern="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altLang="en-US" sz="1800" b="0" i="0" u="none" strike="noStrike" kern="0" cap="none" spc="0" normalizeH="0" baseline="0" noProof="0">
              <a:ln>
                <a:noFill/>
              </a:ln>
              <a:solidFill>
                <a:schemeClr val="tx1"/>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351311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Presenter notes: Please update this slide with relevant examples for your audience</a:t>
            </a:r>
            <a:endParaRPr lang="en-GB" altLang="en-US" sz="800"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800" b="1" dirty="0"/>
              <a:t>Search through</a:t>
            </a:r>
            <a:r>
              <a:rPr lang="en-GB" altLang="en-US" sz="800" b="1" baseline="0" dirty="0"/>
              <a:t> Find an apprenticeship using the establishment postcode and find some interesting jobs.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800" b="1" baseline="0" dirty="0"/>
              <a:t>Try to find a selection of closing dates so that you can reinforce the need to be using Find an apprenticeship regularly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800" b="1" dirty="0"/>
              <a:t>Try to find a range of salaries so</a:t>
            </a:r>
            <a:r>
              <a:rPr lang="en-GB" altLang="en-US" sz="800" b="1" baseline="0" dirty="0"/>
              <a:t> that you can show that there are employers who are prepared to pay more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800" b="1" baseline="0" dirty="0"/>
              <a:t>Try to find a job title that might sound a bit confusing and then explain what that role really is – make it sound exciting and explain that they should not be put off by the titles of some jobs, it’s important they read the job advert attached to it.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altLang="en-US" sz="800" b="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800" b="0" baseline="0" dirty="0"/>
              <a:t>This slide shows a range of vacancies that I could find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800"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800" b="0" baseline="0" dirty="0"/>
              <a:t>You will notice that they all have different closing dates – this is one big different to applying for university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800"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800" b="0" baseline="0" dirty="0"/>
              <a:t>If you do see a closing date, it’s important that you don’t wait until the very end to submit your application. We are now finding from talking to employers, if they receive a huge number of applications, they may decide to close the application window early.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800"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800" b="0" baseline="0" dirty="0"/>
              <a:t>You will also notice the range of different salaries too – this is because employers can decide what to pay (as long as it meets the national minimum wage for apprentices of £3.90) </a:t>
            </a:r>
          </a:p>
        </p:txBody>
      </p:sp>
      <p:sp>
        <p:nvSpPr>
          <p:cNvPr id="4" name="Slide Number Placeholder 3"/>
          <p:cNvSpPr>
            <a:spLocks noGrp="1"/>
          </p:cNvSpPr>
          <p:nvPr>
            <p:ph type="sldNum" sz="quarter" idx="10"/>
          </p:nvPr>
        </p:nvSpPr>
        <p:spPr/>
        <p:txBody>
          <a:bodyPr/>
          <a:lstStyle/>
          <a:p>
            <a:fld id="{BD8E8F90-17F0-4D04-B5A9-AA42A83F34C8}" type="slidenum">
              <a:rPr lang="en-GB" smtClean="0"/>
              <a:t>11</a:t>
            </a:fld>
            <a:endParaRPr lang="en-GB"/>
          </a:p>
        </p:txBody>
      </p:sp>
    </p:spTree>
    <p:extLst>
      <p:ext uri="{BB962C8B-B14F-4D97-AF65-F5344CB8AC3E}">
        <p14:creationId xmlns:p14="http://schemas.microsoft.com/office/powerpoint/2010/main" val="2592250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Find an apprenticeship is a great place to start looking for apprenticeships, it is not the only place.</a:t>
            </a:r>
          </a:p>
          <a:p>
            <a:endParaRPr lang="en-GB" dirty="0"/>
          </a:p>
          <a:p>
            <a:r>
              <a:rPr lang="en-GB" dirty="0"/>
              <a:t>If you have a particular employer in mind, </a:t>
            </a:r>
            <a:r>
              <a:rPr lang="en-GB" b="1" dirty="0"/>
              <a:t>visit their website</a:t>
            </a:r>
            <a:r>
              <a:rPr lang="en-GB" dirty="0"/>
              <a:t> and see if you can sign up for recruitment alerts or if they send out a newsletter. </a:t>
            </a:r>
          </a:p>
          <a:p>
            <a:endParaRPr lang="en-GB" dirty="0"/>
          </a:p>
          <a:p>
            <a:r>
              <a:rPr lang="en-GB" dirty="0"/>
              <a:t>Make sure you follow their careers pages on </a:t>
            </a:r>
            <a:r>
              <a:rPr lang="en-GB" b="1" dirty="0"/>
              <a:t>social media</a:t>
            </a:r>
            <a:r>
              <a:rPr lang="en-GB" dirty="0"/>
              <a:t> using </a:t>
            </a:r>
            <a:r>
              <a:rPr lang="en-GB" dirty="0" err="1"/>
              <a:t>facebook</a:t>
            </a:r>
            <a:r>
              <a:rPr lang="en-GB" dirty="0"/>
              <a:t>, twitter and Instagram too as they will probably use this as a way to promote their vacancies.</a:t>
            </a:r>
          </a:p>
          <a:p>
            <a:endParaRPr lang="en-GB" dirty="0"/>
          </a:p>
          <a:p>
            <a:r>
              <a:rPr lang="en-GB" dirty="0"/>
              <a:t>There are lots of other job search sites out there, so spend some time on the internet searching for apprenticeship vacancies. There will be a real mix from your local council who might have a jobs page for young people, through to bigger recruitment sites too.</a:t>
            </a:r>
          </a:p>
          <a:p>
            <a:endParaRPr lang="en-GB" dirty="0"/>
          </a:p>
          <a:p>
            <a:r>
              <a:rPr lang="en-GB" dirty="0"/>
              <a:t>We have spoken to lots of apprentices and quite often, they will say that they actually heard about their job through a </a:t>
            </a:r>
            <a:r>
              <a:rPr lang="en-GB" b="1" dirty="0"/>
              <a:t>family member or friend</a:t>
            </a:r>
            <a:r>
              <a:rPr lang="en-GB" dirty="0"/>
              <a:t>. So make sure you tell everyone you can think of that you’re looking for an apprenticeship and you never know what might come through!</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12</a:t>
            </a:fld>
            <a:endParaRPr lang="en-US"/>
          </a:p>
        </p:txBody>
      </p:sp>
    </p:spTree>
    <p:extLst>
      <p:ext uri="{BB962C8B-B14F-4D97-AF65-F5344CB8AC3E}">
        <p14:creationId xmlns:p14="http://schemas.microsoft.com/office/powerpoint/2010/main" val="891456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Find an apprenticeship is a great place to start looking for apprenticeships, it is not the only place.</a:t>
            </a:r>
          </a:p>
          <a:p>
            <a:endParaRPr lang="en-GB" dirty="0"/>
          </a:p>
          <a:p>
            <a:r>
              <a:rPr lang="en-GB" dirty="0"/>
              <a:t>If you have a particular employer in mind, </a:t>
            </a:r>
            <a:r>
              <a:rPr lang="en-GB" b="1" dirty="0"/>
              <a:t>visit their website</a:t>
            </a:r>
            <a:r>
              <a:rPr lang="en-GB" dirty="0"/>
              <a:t> and see if you can sign up for recruitment alerts or if they send out a newsletter. </a:t>
            </a:r>
          </a:p>
          <a:p>
            <a:endParaRPr lang="en-GB" dirty="0"/>
          </a:p>
          <a:p>
            <a:r>
              <a:rPr lang="en-GB" dirty="0"/>
              <a:t>Make sure you follow their careers pages on </a:t>
            </a:r>
            <a:r>
              <a:rPr lang="en-GB" b="1" dirty="0"/>
              <a:t>social media</a:t>
            </a:r>
            <a:r>
              <a:rPr lang="en-GB" dirty="0"/>
              <a:t> using </a:t>
            </a:r>
            <a:r>
              <a:rPr lang="en-GB" dirty="0" err="1"/>
              <a:t>facebook</a:t>
            </a:r>
            <a:r>
              <a:rPr lang="en-GB" dirty="0"/>
              <a:t>, twitter and Instagram too as they will probably use this as a way to promote their vacancies.</a:t>
            </a:r>
          </a:p>
          <a:p>
            <a:endParaRPr lang="en-GB" dirty="0"/>
          </a:p>
          <a:p>
            <a:r>
              <a:rPr lang="en-GB" dirty="0"/>
              <a:t>There are lots of other job search sites out there, so spend some time on the internet searching for apprenticeship vacancies. There will be a real mix from your local council who might have a jobs page for young people, through to bigger recruitment sites too.</a:t>
            </a:r>
          </a:p>
          <a:p>
            <a:endParaRPr lang="en-GB" dirty="0"/>
          </a:p>
          <a:p>
            <a:r>
              <a:rPr lang="en-GB" dirty="0"/>
              <a:t>We have spoken to lots of apprentices and quite often, they will say that they actually heard about their job through a </a:t>
            </a:r>
            <a:r>
              <a:rPr lang="en-GB" b="1" dirty="0"/>
              <a:t>family member or friend</a:t>
            </a:r>
            <a:r>
              <a:rPr lang="en-GB" dirty="0"/>
              <a:t>. So make sure you tell everyone you can think of that you’re looking for an apprenticeship and you never know what might come through!</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13</a:t>
            </a:fld>
            <a:endParaRPr lang="en-US"/>
          </a:p>
        </p:txBody>
      </p:sp>
    </p:spTree>
    <p:extLst>
      <p:ext uri="{BB962C8B-B14F-4D97-AF65-F5344CB8AC3E}">
        <p14:creationId xmlns:p14="http://schemas.microsoft.com/office/powerpoint/2010/main" val="891456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Find an apprenticeship is a great place to start looking for apprenticeships, it is not the only place.</a:t>
            </a:r>
          </a:p>
          <a:p>
            <a:endParaRPr lang="en-GB" dirty="0"/>
          </a:p>
          <a:p>
            <a:r>
              <a:rPr lang="en-GB" dirty="0"/>
              <a:t>If you have a particular employer in mind, </a:t>
            </a:r>
            <a:r>
              <a:rPr lang="en-GB" b="1" dirty="0"/>
              <a:t>visit their website</a:t>
            </a:r>
            <a:r>
              <a:rPr lang="en-GB" dirty="0"/>
              <a:t> and see if you can sign up for recruitment alerts or if they send out a newsletter. </a:t>
            </a:r>
          </a:p>
          <a:p>
            <a:endParaRPr lang="en-GB" dirty="0"/>
          </a:p>
          <a:p>
            <a:r>
              <a:rPr lang="en-GB" dirty="0"/>
              <a:t>Make sure you follow their careers pages on </a:t>
            </a:r>
            <a:r>
              <a:rPr lang="en-GB" b="1" dirty="0"/>
              <a:t>social media</a:t>
            </a:r>
            <a:r>
              <a:rPr lang="en-GB" dirty="0"/>
              <a:t> using </a:t>
            </a:r>
            <a:r>
              <a:rPr lang="en-GB" dirty="0" err="1"/>
              <a:t>facebook</a:t>
            </a:r>
            <a:r>
              <a:rPr lang="en-GB" dirty="0"/>
              <a:t>, twitter and Instagram too as they will probably use this as a way to promote their vacancies.</a:t>
            </a:r>
          </a:p>
          <a:p>
            <a:endParaRPr lang="en-GB" dirty="0"/>
          </a:p>
          <a:p>
            <a:r>
              <a:rPr lang="en-GB" dirty="0"/>
              <a:t>There are lots of other job search sites out there, so spend some time on the internet searching for apprenticeship vacancies. There will be a real mix from your local council who might have a jobs page for young people, through to bigger recruitment sites too.</a:t>
            </a:r>
          </a:p>
          <a:p>
            <a:endParaRPr lang="en-GB" dirty="0"/>
          </a:p>
          <a:p>
            <a:r>
              <a:rPr lang="en-GB" dirty="0"/>
              <a:t>We have spoken to lots of apprentices and quite often, they will say that they actually heard about their job through a </a:t>
            </a:r>
            <a:r>
              <a:rPr lang="en-GB" b="1" dirty="0"/>
              <a:t>family member or friend</a:t>
            </a:r>
            <a:r>
              <a:rPr lang="en-GB" dirty="0"/>
              <a:t>. So make sure you tell everyone you can think of that you’re looking for an apprenticeship and you never know what might come through!</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14</a:t>
            </a:fld>
            <a:endParaRPr lang="en-US"/>
          </a:p>
        </p:txBody>
      </p:sp>
    </p:spTree>
    <p:extLst>
      <p:ext uri="{BB962C8B-B14F-4D97-AF65-F5344CB8AC3E}">
        <p14:creationId xmlns:p14="http://schemas.microsoft.com/office/powerpoint/2010/main" val="891456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Find an apprenticeship is a great place to start looking for apprenticeships, it is not the only place.</a:t>
            </a:r>
          </a:p>
          <a:p>
            <a:endParaRPr lang="en-GB" dirty="0"/>
          </a:p>
          <a:p>
            <a:r>
              <a:rPr lang="en-GB" dirty="0"/>
              <a:t>If you have a particular employer in mind, </a:t>
            </a:r>
            <a:r>
              <a:rPr lang="en-GB" b="1" dirty="0"/>
              <a:t>visit their website</a:t>
            </a:r>
            <a:r>
              <a:rPr lang="en-GB" dirty="0"/>
              <a:t> and see if you can sign up for recruitment alerts or if they send out a newsletter. </a:t>
            </a:r>
          </a:p>
          <a:p>
            <a:endParaRPr lang="en-GB" dirty="0"/>
          </a:p>
          <a:p>
            <a:r>
              <a:rPr lang="en-GB" dirty="0"/>
              <a:t>Make sure you follow their careers pages on </a:t>
            </a:r>
            <a:r>
              <a:rPr lang="en-GB" b="1" dirty="0"/>
              <a:t>social media</a:t>
            </a:r>
            <a:r>
              <a:rPr lang="en-GB" dirty="0"/>
              <a:t> using </a:t>
            </a:r>
            <a:r>
              <a:rPr lang="en-GB" dirty="0" err="1"/>
              <a:t>facebook</a:t>
            </a:r>
            <a:r>
              <a:rPr lang="en-GB" dirty="0"/>
              <a:t>, twitter and Instagram too as they will probably use this as a way to promote their vacancies.</a:t>
            </a:r>
          </a:p>
          <a:p>
            <a:endParaRPr lang="en-GB" dirty="0"/>
          </a:p>
          <a:p>
            <a:r>
              <a:rPr lang="en-GB" dirty="0"/>
              <a:t>There are lots of other job search sites out there, so spend some time on the internet searching for apprenticeship vacancies. There will be a real mix from your local council who might have a jobs page for young people, through to bigger recruitment sites too.</a:t>
            </a:r>
          </a:p>
          <a:p>
            <a:endParaRPr lang="en-GB" dirty="0"/>
          </a:p>
          <a:p>
            <a:r>
              <a:rPr lang="en-GB" dirty="0"/>
              <a:t>We have spoken to lots of apprentices and quite often, they will say that they actually heard about their job through a </a:t>
            </a:r>
            <a:r>
              <a:rPr lang="en-GB" b="1" dirty="0"/>
              <a:t>family member or friend</a:t>
            </a:r>
            <a:r>
              <a:rPr lang="en-GB" dirty="0"/>
              <a:t>. So make sure you tell everyone you can think of that you’re looking for an apprenticeship and you never know what might come through!</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15</a:t>
            </a:fld>
            <a:endParaRPr lang="en-US"/>
          </a:p>
        </p:txBody>
      </p:sp>
    </p:spTree>
    <p:extLst>
      <p:ext uri="{BB962C8B-B14F-4D97-AF65-F5344CB8AC3E}">
        <p14:creationId xmlns:p14="http://schemas.microsoft.com/office/powerpoint/2010/main" val="891456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Find an apprenticeship is a great place to start looking for apprenticeships, it is not the only place.</a:t>
            </a:r>
          </a:p>
          <a:p>
            <a:endParaRPr lang="en-GB" dirty="0"/>
          </a:p>
          <a:p>
            <a:r>
              <a:rPr lang="en-GB" dirty="0"/>
              <a:t>If you have a particular employer in mind, </a:t>
            </a:r>
            <a:r>
              <a:rPr lang="en-GB" b="1" dirty="0"/>
              <a:t>visit their website</a:t>
            </a:r>
            <a:r>
              <a:rPr lang="en-GB" dirty="0"/>
              <a:t> and see if you can sign up for recruitment alerts or if they send out a newsletter. </a:t>
            </a:r>
          </a:p>
          <a:p>
            <a:endParaRPr lang="en-GB" dirty="0"/>
          </a:p>
          <a:p>
            <a:r>
              <a:rPr lang="en-GB" dirty="0"/>
              <a:t>Make sure you follow their careers pages on </a:t>
            </a:r>
            <a:r>
              <a:rPr lang="en-GB" b="1" dirty="0"/>
              <a:t>social media</a:t>
            </a:r>
            <a:r>
              <a:rPr lang="en-GB" dirty="0"/>
              <a:t> using </a:t>
            </a:r>
            <a:r>
              <a:rPr lang="en-GB" dirty="0" err="1"/>
              <a:t>facebook</a:t>
            </a:r>
            <a:r>
              <a:rPr lang="en-GB" dirty="0"/>
              <a:t>, twitter and Instagram too as they will probably use this as a way to promote their vacancies.</a:t>
            </a:r>
          </a:p>
          <a:p>
            <a:endParaRPr lang="en-GB" dirty="0"/>
          </a:p>
          <a:p>
            <a:r>
              <a:rPr lang="en-GB" dirty="0"/>
              <a:t>There are lots of other job search sites out there, so spend some time on the internet searching for apprenticeship vacancies. There will be a real mix from your local council who might have a jobs page for young people, through to bigger recruitment sites too.</a:t>
            </a:r>
          </a:p>
          <a:p>
            <a:endParaRPr lang="en-GB" dirty="0"/>
          </a:p>
          <a:p>
            <a:r>
              <a:rPr lang="en-GB" dirty="0"/>
              <a:t>We have spoken to lots of apprentices and quite often, they will say that they actually heard about their job through a </a:t>
            </a:r>
            <a:r>
              <a:rPr lang="en-GB" b="1" dirty="0"/>
              <a:t>family member or friend</a:t>
            </a:r>
            <a:r>
              <a:rPr lang="en-GB" dirty="0"/>
              <a:t>. So make sure you tell everyone you can think of that you’re looking for an apprenticeship and you never know what might come through!</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16</a:t>
            </a:fld>
            <a:endParaRPr lang="en-US"/>
          </a:p>
        </p:txBody>
      </p:sp>
    </p:spTree>
    <p:extLst>
      <p:ext uri="{BB962C8B-B14F-4D97-AF65-F5344CB8AC3E}">
        <p14:creationId xmlns:p14="http://schemas.microsoft.com/office/powerpoint/2010/main" val="891456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sz="1200" dirty="0"/>
              <a:t>1. It’s</a:t>
            </a:r>
            <a:r>
              <a:rPr lang="en-GB" altLang="en-US" sz="1200" baseline="0" dirty="0"/>
              <a:t> really important to register with Find an Apprenticeship. Search the internet for ‘Find an apprenticeship’ and it will come up as the first link </a:t>
            </a:r>
            <a:br>
              <a:rPr lang="en-GB" altLang="en-US" sz="1200" baseline="0" dirty="0"/>
            </a:br>
            <a:r>
              <a:rPr lang="en-GB" altLang="en-US" sz="1200" baseline="0" dirty="0"/>
              <a:t>The search page is on gov.uk, </a:t>
            </a:r>
            <a:r>
              <a:rPr lang="en-GB" sz="1200" kern="1200" dirty="0">
                <a:solidFill>
                  <a:schemeClr val="tx1"/>
                </a:solidFill>
                <a:effectLst/>
                <a:latin typeface="+mn-lt"/>
                <a:ea typeface="+mn-ea"/>
                <a:cs typeface="+mn-cs"/>
              </a:rPr>
              <a:t>an official government site</a:t>
            </a:r>
            <a:br>
              <a:rPr lang="en-GB" sz="1200" kern="1200" baseline="0" dirty="0">
                <a:solidFill>
                  <a:schemeClr val="tx1"/>
                </a:solidFill>
                <a:effectLst/>
                <a:latin typeface="+mn-lt"/>
                <a:ea typeface="+mn-ea"/>
                <a:cs typeface="+mn-cs"/>
              </a:rPr>
            </a:br>
            <a:r>
              <a:rPr lang="en-GB" altLang="en-US" sz="1200" baseline="0" dirty="0"/>
              <a:t>Once you register you’ll receive an account activation code by email. After activating your account, you’re ready to start applying for apprenticeship vacancies.</a:t>
            </a:r>
          </a:p>
          <a:p>
            <a:endParaRPr lang="en-GB" altLang="en-US" sz="1200" baseline="0" dirty="0"/>
          </a:p>
          <a:p>
            <a:pPr marL="171450" indent="-171450">
              <a:buFont typeface="Arial" panose="020B0604020202020204" pitchFamily="34" charset="0"/>
              <a:buChar char="•"/>
            </a:pPr>
            <a:r>
              <a:rPr lang="en-GB" altLang="en-US" sz="1200" baseline="0" dirty="0"/>
              <a:t>2. Have a look at the different jobs that are being advertised. Remember, this is a live jobs site so it may be that you need to try and few different searches or to broaden how far you are looking to find jobs that you are interested in.</a:t>
            </a:r>
          </a:p>
          <a:p>
            <a:endParaRPr lang="en-GB" altLang="en-US" sz="1200" baseline="0" dirty="0"/>
          </a:p>
          <a:p>
            <a:pPr marL="171450" indent="-171450">
              <a:buFont typeface="Arial" panose="020B0604020202020204" pitchFamily="34" charset="0"/>
              <a:buChar char="•"/>
            </a:pPr>
            <a:r>
              <a:rPr lang="en-GB" altLang="en-US" sz="1200" baseline="0" dirty="0"/>
              <a:t>3. Start applying for jobs that interest you. You need to remember that some of the bigger companies will advertise quite early in the year (e.g. Autumn) for apprentices to start the following September so please don’t leave it until the last minute or you might be disappointed to have missed a great opportunity.</a:t>
            </a:r>
            <a:br>
              <a:rPr lang="en-GB" altLang="en-US" sz="1200" baseline="0" dirty="0"/>
            </a:br>
            <a:endParaRPr lang="en-GB" altLang="en-US" sz="1200" baseline="0" dirty="0"/>
          </a:p>
          <a:p>
            <a:pPr marL="171450" indent="-171450">
              <a:buFont typeface="Arial" panose="020B0604020202020204" pitchFamily="34" charset="0"/>
              <a:buChar char="•"/>
            </a:pPr>
            <a:r>
              <a:rPr lang="en-GB" altLang="en-US" sz="1200" baseline="0" dirty="0"/>
              <a:t>4. Set up your alerts. A great feature of this system is that you can get it to do all the hard work for you. You can manage your alert settings so that you receive text messages and emails when jobs come up that you might be interested in</a:t>
            </a:r>
          </a:p>
          <a:p>
            <a:endParaRPr lang="en-GB" altLang="en-US" sz="1200" baseline="0" dirty="0"/>
          </a:p>
          <a:p>
            <a:pPr marL="171450" indent="-171450">
              <a:buFont typeface="Arial" panose="020B0604020202020204" pitchFamily="34" charset="0"/>
              <a:buChar char="•"/>
            </a:pPr>
            <a:r>
              <a:rPr lang="en-GB" altLang="en-US" sz="1200" baseline="0" dirty="0"/>
              <a:t>5. Employers are always telling us that the applicants that really stand out to them, are those that have made a bit of extra effort. You could consider contacting the company and asking them if you could spend a few hours shadowing a member of staff or if they have any open days coming up. That will look really impressive on your application and can give you an advantage over other applicants.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8213-08AA-4A42-BD7E-4CC9E6DE62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9355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Don’t forget that the local colleges, training providers and universities can help you find an apprenticeship and are still available for any questions and applications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Contact details for all the colleges, training providers and universities can be found on their websites or by following this link</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OR you can click on any of the icons on the slide and you will be taken directly to their website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18</a:t>
            </a:fld>
            <a:endParaRPr lang="en-US"/>
          </a:p>
        </p:txBody>
      </p:sp>
    </p:spTree>
    <p:extLst>
      <p:ext uri="{BB962C8B-B14F-4D97-AF65-F5344CB8AC3E}">
        <p14:creationId xmlns:p14="http://schemas.microsoft.com/office/powerpoint/2010/main" val="356373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There is also a handy tool called SORTED which you might have already seen in your careers office at school. This lists all the Lancashire Colleges, Training Providers and Universities and gives you details of the Apprenticeship opportunities they can help you find. You can find SORTED by following this link or clicking on the icon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19</a:t>
            </a:fld>
            <a:endParaRPr lang="en-US"/>
          </a:p>
        </p:txBody>
      </p:sp>
    </p:spTree>
    <p:extLst>
      <p:ext uri="{BB962C8B-B14F-4D97-AF65-F5344CB8AC3E}">
        <p14:creationId xmlns:p14="http://schemas.microsoft.com/office/powerpoint/2010/main" val="203320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Lots of people get confused about apprenticeships. That’s probably because they’ve been around for hundreds</a:t>
            </a:r>
            <a:r>
              <a:rPr lang="en-GB" sz="1200" kern="1200" baseline="0" dirty="0">
                <a:solidFill>
                  <a:schemeClr val="tx1"/>
                </a:solidFill>
                <a:effectLst/>
                <a:latin typeface="+mn-lt"/>
                <a:ea typeface="+mn-ea"/>
                <a:cs typeface="+mn-cs"/>
              </a:rPr>
              <a:t> of years, but they’ve changed a lot in that time.</a:t>
            </a:r>
          </a:p>
          <a:p>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baseline="0" dirty="0">
                <a:solidFill>
                  <a:schemeClr val="tx1"/>
                </a:solidFill>
                <a:effectLst/>
                <a:latin typeface="+mn-lt"/>
                <a:ea typeface="+mn-ea"/>
                <a:cs typeface="+mn-cs"/>
              </a:rPr>
              <a:t>Y</a:t>
            </a:r>
            <a:r>
              <a:rPr lang="en-GB" sz="1200" b="1" kern="1200" dirty="0">
                <a:solidFill>
                  <a:schemeClr val="tx1"/>
                </a:solidFill>
                <a:effectLst/>
                <a:latin typeface="+mn-lt"/>
                <a:ea typeface="+mn-ea"/>
                <a:cs typeface="+mn-cs"/>
              </a:rPr>
              <a:t>ou will earn a wage</a:t>
            </a:r>
            <a:r>
              <a:rPr lang="en-GB" sz="1200" kern="1200" baseline="0" dirty="0">
                <a:solidFill>
                  <a:schemeClr val="tx1"/>
                </a:solidFill>
                <a:effectLst/>
                <a:latin typeface="+mn-lt"/>
                <a:ea typeface="+mn-ea"/>
                <a:cs typeface="+mn-cs"/>
              </a:rPr>
              <a:t> – and it can be a really good salary too! We’ll talk more about money later on.</a:t>
            </a:r>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You will work for at least </a:t>
            </a:r>
            <a:r>
              <a:rPr lang="en-GB" sz="1200" b="1" kern="1200" baseline="0" dirty="0">
                <a:solidFill>
                  <a:schemeClr val="tx1"/>
                </a:solidFill>
                <a:effectLst/>
                <a:latin typeface="+mn-lt"/>
                <a:ea typeface="+mn-ea"/>
                <a:cs typeface="+mn-cs"/>
              </a:rPr>
              <a:t>30 hours per week</a:t>
            </a:r>
            <a:r>
              <a:rPr lang="en-GB" sz="1200" kern="1200" baseline="0" dirty="0">
                <a:solidFill>
                  <a:schemeClr val="tx1"/>
                </a:solidFill>
                <a:effectLst/>
                <a:latin typeface="+mn-lt"/>
                <a:ea typeface="+mn-ea"/>
                <a:cs typeface="+mn-cs"/>
              </a:rPr>
              <a:t> and this will include paid time to complete your studies.</a:t>
            </a: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a:t>
            </a:r>
            <a:r>
              <a:rPr lang="en-GB" sz="1200" kern="1200" baseline="0" dirty="0">
                <a:solidFill>
                  <a:schemeClr val="tx1"/>
                </a:solidFill>
                <a:effectLst/>
                <a:latin typeface="+mn-lt"/>
                <a:ea typeface="+mn-ea"/>
                <a:cs typeface="+mn-cs"/>
              </a:rPr>
              <a:t>he employer will invest their time and money in helping you to gain </a:t>
            </a:r>
            <a:r>
              <a:rPr lang="en-GB" sz="1200" b="1" kern="1200" baseline="0" dirty="0">
                <a:solidFill>
                  <a:schemeClr val="tx1"/>
                </a:solidFill>
                <a:effectLst/>
                <a:latin typeface="+mn-lt"/>
                <a:ea typeface="+mn-ea"/>
                <a:cs typeface="+mn-cs"/>
              </a:rPr>
              <a:t>qualifications</a:t>
            </a:r>
            <a:r>
              <a:rPr lang="en-GB" sz="1200" kern="1200" baseline="0" dirty="0">
                <a:solidFill>
                  <a:schemeClr val="tx1"/>
                </a:solidFill>
                <a:effectLst/>
                <a:latin typeface="+mn-lt"/>
                <a:ea typeface="+mn-ea"/>
                <a:cs typeface="+mn-cs"/>
              </a:rPr>
              <a:t> and valuable new skills and </a:t>
            </a:r>
            <a:r>
              <a:rPr lang="en-GB" sz="1200" b="1" kern="1200" baseline="0" dirty="0">
                <a:solidFill>
                  <a:schemeClr val="tx1"/>
                </a:solidFill>
                <a:effectLst/>
                <a:latin typeface="+mn-lt"/>
                <a:ea typeface="+mn-ea"/>
                <a:cs typeface="+mn-cs"/>
              </a:rPr>
              <a:t>experience</a:t>
            </a:r>
            <a:r>
              <a:rPr lang="en-GB" sz="1200" kern="1200" baseline="0" dirty="0">
                <a:solidFill>
                  <a:schemeClr val="tx1"/>
                </a:solidFill>
                <a:effectLst/>
                <a:latin typeface="+mn-lt"/>
                <a:ea typeface="+mn-ea"/>
                <a:cs typeface="+mn-cs"/>
              </a:rPr>
              <a:t>.  You will be given real responsibilities and expected to work hard, just like anyone else in the company.</a:t>
            </a:r>
            <a:r>
              <a:rPr lang="en-GB" sz="1200" b="1" kern="1200" baseline="0" dirty="0">
                <a:solidFill>
                  <a:schemeClr val="tx1"/>
                </a:solidFill>
                <a:effectLst/>
                <a:latin typeface="+mn-lt"/>
                <a:ea typeface="+mn-ea"/>
                <a:cs typeface="+mn-cs"/>
              </a:rPr>
              <a:t>  </a:t>
            </a:r>
          </a:p>
          <a:p>
            <a:pPr marL="171450" indent="-171450">
              <a:buFont typeface="Arial" panose="020B0604020202020204" pitchFamily="34" charset="0"/>
              <a:buChar char="•"/>
            </a:pPr>
            <a:endParaRPr lang="en-GB"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baseline="0" dirty="0">
                <a:solidFill>
                  <a:schemeClr val="tx1"/>
                </a:solidFill>
                <a:effectLst/>
                <a:latin typeface="+mn-lt"/>
                <a:ea typeface="+mn-ea"/>
                <a:cs typeface="+mn-cs"/>
              </a:rPr>
              <a:t>You will also be supported by a training provider</a:t>
            </a:r>
            <a:r>
              <a:rPr lang="en-GB" sz="1200" kern="1200" baseline="0" dirty="0">
                <a:solidFill>
                  <a:schemeClr val="tx1"/>
                </a:solidFill>
                <a:effectLst/>
                <a:latin typeface="+mn-lt"/>
                <a:ea typeface="+mn-ea"/>
                <a:cs typeface="+mn-cs"/>
              </a:rPr>
              <a:t>, who will help you achieve your qualifications and make sure you complete your apprenticeship.</a:t>
            </a:r>
            <a:endParaRPr lang="en-GB"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GB"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Because it’s a proper job, you will also have a </a:t>
            </a:r>
            <a:r>
              <a:rPr lang="en-GB" sz="1200" b="1" kern="1200" baseline="0" dirty="0">
                <a:solidFill>
                  <a:schemeClr val="tx1"/>
                </a:solidFill>
                <a:effectLst/>
                <a:latin typeface="+mn-lt"/>
                <a:ea typeface="+mn-ea"/>
                <a:cs typeface="+mn-cs"/>
              </a:rPr>
              <a:t>contract of employment</a:t>
            </a:r>
            <a:r>
              <a:rPr lang="en-GB" sz="1200" kern="1200" baseline="0" dirty="0">
                <a:solidFill>
                  <a:schemeClr val="tx1"/>
                </a:solidFill>
                <a:effectLst/>
                <a:latin typeface="+mn-lt"/>
                <a:ea typeface="+mn-ea"/>
                <a:cs typeface="+mn-cs"/>
              </a:rPr>
              <a:t>, including holiday pay - exactly the same as any other member of staff.</a:t>
            </a:r>
          </a:p>
          <a:p>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I</a:t>
            </a:r>
            <a:r>
              <a:rPr lang="en-GB" sz="1200" kern="1200" baseline="0" dirty="0">
                <a:solidFill>
                  <a:srgbClr val="FF0000"/>
                </a:solidFill>
                <a:effectLst/>
                <a:latin typeface="+mn-lt"/>
                <a:ea typeface="+mn-ea"/>
                <a:cs typeface="+mn-cs"/>
              </a:rPr>
              <a:t>t’s important to understand </a:t>
            </a:r>
            <a:r>
              <a:rPr lang="en-GB" sz="1200" kern="1200" baseline="0" dirty="0">
                <a:solidFill>
                  <a:schemeClr val="tx1"/>
                </a:solidFill>
                <a:effectLst/>
                <a:latin typeface="+mn-lt"/>
                <a:ea typeface="+mn-ea"/>
                <a:cs typeface="+mn-cs"/>
              </a:rPr>
              <a:t>that a</a:t>
            </a:r>
            <a:r>
              <a:rPr lang="en-GB" sz="1200" kern="1200" dirty="0">
                <a:solidFill>
                  <a:schemeClr val="tx1"/>
                </a:solidFill>
                <a:effectLst/>
                <a:latin typeface="+mn-lt"/>
                <a:ea typeface="+mn-ea"/>
                <a:cs typeface="+mn-cs"/>
              </a:rPr>
              <a:t>n apprenticeship is a </a:t>
            </a:r>
            <a:r>
              <a:rPr lang="en-GB" sz="1200" b="1" kern="1200" dirty="0">
                <a:solidFill>
                  <a:schemeClr val="tx1"/>
                </a:solidFill>
                <a:effectLst/>
                <a:latin typeface="+mn-lt"/>
                <a:ea typeface="+mn-ea"/>
                <a:cs typeface="+mn-cs"/>
              </a:rPr>
              <a:t>real job, with a real</a:t>
            </a:r>
            <a:r>
              <a:rPr lang="en-GB" sz="1200" b="1" kern="1200" baseline="0" dirty="0">
                <a:solidFill>
                  <a:schemeClr val="tx1"/>
                </a:solidFill>
                <a:effectLst/>
                <a:latin typeface="+mn-lt"/>
                <a:ea typeface="+mn-ea"/>
                <a:cs typeface="+mn-cs"/>
              </a:rPr>
              <a:t> employer</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You will spend time working alongside other people and learn from their experience.  </a:t>
            </a:r>
            <a:r>
              <a:rPr lang="en-GB" sz="1200" kern="1200" dirty="0">
                <a:solidFill>
                  <a:schemeClr val="tx1"/>
                </a:solidFill>
                <a:effectLst/>
                <a:latin typeface="+mn-lt"/>
                <a:ea typeface="+mn-ea"/>
                <a:cs typeface="+mn-cs"/>
              </a:rPr>
              <a:t>There’s a myth that apprenticeships</a:t>
            </a:r>
            <a:r>
              <a:rPr lang="en-GB" sz="1200" kern="1200" baseline="0" dirty="0">
                <a:solidFill>
                  <a:schemeClr val="tx1"/>
                </a:solidFill>
                <a:effectLst/>
                <a:latin typeface="+mn-lt"/>
                <a:ea typeface="+mn-ea"/>
                <a:cs typeface="+mn-cs"/>
              </a:rPr>
              <a:t> are just like work experience, where you’re given basic tasks or asked to make the tea, but this isn’t the case.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An apprenticeship typically takes 1 to 4 years to complete (sometimes up to 6 for some areas like Solicitor). </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The total duration will depend on the delivery model that your employer selects, the level and the subject you’re studying.</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As a minimum, all apprenticeships must last for a minimum of 12 months.</a:t>
            </a:r>
          </a:p>
          <a:p>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It’s important to remember that apprenticeships aren’t the ‘easy option’. </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Holding down a full time job and studying takes a certain skill, and it won’t be right for everyone.</a:t>
            </a:r>
          </a:p>
        </p:txBody>
      </p:sp>
      <p:sp>
        <p:nvSpPr>
          <p:cNvPr id="4" name="Slide Number Placeholder 3"/>
          <p:cNvSpPr>
            <a:spLocks noGrp="1"/>
          </p:cNvSpPr>
          <p:nvPr>
            <p:ph type="sldNum" sz="quarter" idx="10"/>
          </p:nvPr>
        </p:nvSpPr>
        <p:spPr/>
        <p:txBody>
          <a:bodyPr/>
          <a:lstStyle/>
          <a:p>
            <a:fld id="{0365A29D-C0B9-41C6-BEC0-29DFAAEEA45B}" type="slidenum">
              <a:rPr lang="en-GB" smtClean="0"/>
              <a:pPr/>
              <a:t>2</a:t>
            </a:fld>
            <a:endParaRPr lang="en-GB"/>
          </a:p>
        </p:txBody>
      </p:sp>
    </p:spTree>
    <p:extLst>
      <p:ext uri="{BB962C8B-B14F-4D97-AF65-F5344CB8AC3E}">
        <p14:creationId xmlns:p14="http://schemas.microsoft.com/office/powerpoint/2010/main" val="1371209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Whilst Find an apprenticeship is a great place to start looking for apprenticeships, it is not the only place.</a:t>
            </a:r>
          </a:p>
          <a:p>
            <a:endParaRPr lang="en-GB"/>
          </a:p>
          <a:p>
            <a:pPr marL="171450" indent="-171450">
              <a:buFont typeface="Arial" panose="020B0604020202020204" pitchFamily="34" charset="0"/>
              <a:buChar char="•"/>
            </a:pPr>
            <a:r>
              <a:rPr lang="en-GB"/>
              <a:t>If you have a particular employer in mind, </a:t>
            </a:r>
            <a:r>
              <a:rPr lang="en-GB" b="1"/>
              <a:t>visit their website</a:t>
            </a:r>
            <a:r>
              <a:rPr lang="en-GB"/>
              <a:t> and see if you can sign up for recruitment alerts or if they send out a newsletter. </a:t>
            </a:r>
          </a:p>
          <a:p>
            <a:endParaRPr lang="en-GB"/>
          </a:p>
          <a:p>
            <a:pPr marL="171450" indent="-171450">
              <a:buFont typeface="Arial" panose="020B0604020202020204" pitchFamily="34" charset="0"/>
              <a:buChar char="•"/>
            </a:pPr>
            <a:r>
              <a:rPr lang="en-GB"/>
              <a:t>Make sure you follow their careers pages on </a:t>
            </a:r>
            <a:r>
              <a:rPr lang="en-GB" b="1"/>
              <a:t>social media</a:t>
            </a:r>
            <a:r>
              <a:rPr lang="en-GB"/>
              <a:t> using facebook, twitter and Instagram too as they will probably use this as a way to promote their vacancies.</a:t>
            </a:r>
          </a:p>
          <a:p>
            <a:endParaRPr lang="en-GB"/>
          </a:p>
          <a:p>
            <a:pPr marL="171450" indent="-171450">
              <a:buFont typeface="Arial" panose="020B0604020202020204" pitchFamily="34" charset="0"/>
              <a:buChar char="•"/>
            </a:pPr>
            <a:r>
              <a:rPr lang="en-GB"/>
              <a:t>We have spoken to lots of apprentices and quite often, they will say that they actually heard about their job through a </a:t>
            </a:r>
            <a:r>
              <a:rPr lang="en-GB" b="1"/>
              <a:t>family member or friend</a:t>
            </a:r>
            <a:r>
              <a:rPr lang="en-GB"/>
              <a:t>. So make sure you tell everyone you can think of that you’re looking for an apprenticeship and you never know what might come through!</a:t>
            </a:r>
          </a:p>
          <a:p>
            <a:pPr marL="171450" indent="-171450">
              <a:buFont typeface="Arial" panose="020B0604020202020204" pitchFamily="34" charset="0"/>
              <a:buChar cha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There are lots of other job search sites out there, including Vacancy Snapshot where you can flick through online interactive profiles for some of the UK’s top apprentice employers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 Definitely spend some time looking into the different types of employers. There will be a real mix from your local council who might have a jobs page for young people, through to bigger recruitment sites too.</a:t>
            </a:r>
          </a:p>
          <a:p>
            <a:pPr marL="171450" indent="-171450">
              <a:buFont typeface="Arial" panose="020B0604020202020204" pitchFamily="34" charset="0"/>
              <a:buChar char="•"/>
            </a:pPr>
            <a:endParaRPr lang="en-GB"/>
          </a:p>
          <a:p>
            <a:endParaRPr lang="en-GB"/>
          </a:p>
          <a:p>
            <a:endParaRPr lang="en-GB"/>
          </a:p>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20</a:t>
            </a:fld>
            <a:endParaRPr lang="en-US"/>
          </a:p>
        </p:txBody>
      </p:sp>
    </p:spTree>
    <p:extLst>
      <p:ext uri="{BB962C8B-B14F-4D97-AF65-F5344CB8AC3E}">
        <p14:creationId xmlns:p14="http://schemas.microsoft.com/office/powerpoint/2010/main" val="891456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Amazing Apprenticeship website has some fantastic interactive resources for all year groups that you can download to help you over the next few weeks and months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21</a:t>
            </a:fld>
            <a:endParaRPr lang="en-US"/>
          </a:p>
        </p:txBody>
      </p:sp>
    </p:spTree>
    <p:extLst>
      <p:ext uri="{BB962C8B-B14F-4D97-AF65-F5344CB8AC3E}">
        <p14:creationId xmlns:p14="http://schemas.microsoft.com/office/powerpoint/2010/main" val="3951783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My main message to you today is </a:t>
            </a:r>
            <a:r>
              <a:rPr lang="en-GB" sz="1200" b="0" kern="1200" baseline="0" dirty="0">
                <a:solidFill>
                  <a:schemeClr val="tx1"/>
                </a:solidFill>
                <a:effectLst/>
                <a:latin typeface="+mn-lt"/>
                <a:ea typeface="+mn-ea"/>
                <a:cs typeface="+mn-cs"/>
              </a:rPr>
              <a:t>no-matter what your first choice is, whether it is studying at university full time or applying for apprenticeships, it’s really important to keep your options and do your research. </a:t>
            </a:r>
          </a:p>
          <a:p>
            <a:endParaRPr lang="en-GB" sz="12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Apply for university or colleges </a:t>
            </a:r>
            <a:r>
              <a:rPr lang="en-GB" sz="1200" b="1" kern="1200" baseline="0" dirty="0">
                <a:solidFill>
                  <a:schemeClr val="tx1"/>
                </a:solidFill>
                <a:effectLst/>
                <a:latin typeface="+mn-lt"/>
                <a:ea typeface="+mn-ea"/>
                <a:cs typeface="+mn-cs"/>
              </a:rPr>
              <a:t>and</a:t>
            </a:r>
            <a:r>
              <a:rPr lang="en-GB" sz="1200" b="0" kern="1200" baseline="0" dirty="0">
                <a:solidFill>
                  <a:schemeClr val="tx1"/>
                </a:solidFill>
                <a:effectLst/>
                <a:latin typeface="+mn-lt"/>
                <a:ea typeface="+mn-ea"/>
                <a:cs typeface="+mn-cs"/>
              </a:rPr>
              <a:t> look at apprenticeships and submit applications.</a:t>
            </a:r>
          </a:p>
          <a:p>
            <a:endParaRPr lang="en-GB" sz="12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You may change your mind further down the line so our advice to you is to apply for both – that way when you get your results, you will have some options.</a:t>
            </a:r>
          </a:p>
          <a:p>
            <a:endParaRPr lang="en-GB" dirty="0"/>
          </a:p>
          <a:p>
            <a:r>
              <a:rPr lang="en-GB" b="1" dirty="0"/>
              <a:t>Presenter notes:</a:t>
            </a:r>
          </a:p>
          <a:p>
            <a:r>
              <a:rPr lang="en-GB" b="1" dirty="0"/>
              <a:t>Hand out apprenticeship</a:t>
            </a:r>
            <a:r>
              <a:rPr lang="en-GB" b="1" baseline="0" dirty="0"/>
              <a:t> </a:t>
            </a:r>
            <a:r>
              <a:rPr lang="en-GB" b="1" dirty="0"/>
              <a:t>collateral or close session</a:t>
            </a:r>
          </a:p>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22</a:t>
            </a:fld>
            <a:endParaRPr lang="en-US"/>
          </a:p>
        </p:txBody>
      </p:sp>
    </p:spTree>
    <p:extLst>
      <p:ext uri="{BB962C8B-B14F-4D97-AF65-F5344CB8AC3E}">
        <p14:creationId xmlns:p14="http://schemas.microsoft.com/office/powerpoint/2010/main" val="720058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Presenter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Activity</a:t>
            </a:r>
            <a:r>
              <a:rPr lang="en-GB" b="1" baseline="0" dirty="0"/>
              <a:t> idea: Offer a small box of chocolates / packet of sweets for whoever has the best question</a:t>
            </a:r>
            <a:endParaRPr lang="en-GB" b="1" dirty="0"/>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Do you have any questions?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5A29D-C0B9-41C6-BEC0-29DFAAEEA45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98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dirty="0">
                <a:solidFill>
                  <a:schemeClr val="accent5"/>
                </a:solidFill>
              </a:rPr>
              <a:t>Presenter notes: Ask the audience a question: Does anyone know what apprentices are paid? </a:t>
            </a:r>
            <a:r>
              <a:rPr lang="en-GB" sz="800" b="1" i="1" dirty="0">
                <a:solidFill>
                  <a:schemeClr val="accent5"/>
                </a:solidFill>
              </a:rPr>
              <a:t>(Typically you will get lots of different responses)</a:t>
            </a:r>
          </a:p>
          <a:p>
            <a:endParaRPr lang="en-GB" sz="800" b="1" i="1" dirty="0">
              <a:solidFill>
                <a:schemeClr val="accent5"/>
              </a:solidFill>
            </a:endParaRPr>
          </a:p>
          <a:p>
            <a:pPr marL="171450" indent="-171450">
              <a:buFont typeface="Arial" panose="020B0604020202020204" pitchFamily="34" charset="0"/>
              <a:buChar char="•"/>
            </a:pPr>
            <a:r>
              <a:rPr lang="en-GB" sz="800" dirty="0"/>
              <a:t>The first thing to remember is that </a:t>
            </a:r>
            <a:r>
              <a:rPr lang="en-GB" sz="800" kern="1200" baseline="0" dirty="0">
                <a:solidFill>
                  <a:schemeClr val="tx1"/>
                </a:solidFill>
                <a:effectLst/>
                <a:latin typeface="+mn-lt"/>
                <a:ea typeface="+mn-ea"/>
                <a:cs typeface="+mn-cs"/>
              </a:rPr>
              <a:t>as an apprentice, </a:t>
            </a:r>
            <a:r>
              <a:rPr lang="en-GB" sz="800" kern="1200" dirty="0">
                <a:solidFill>
                  <a:schemeClr val="tx1"/>
                </a:solidFill>
                <a:effectLst/>
                <a:latin typeface="+mn-lt"/>
                <a:ea typeface="+mn-ea"/>
                <a:cs typeface="+mn-cs"/>
              </a:rPr>
              <a:t>you get paid a salary.</a:t>
            </a:r>
          </a:p>
          <a:p>
            <a:pPr marL="171450" indent="-171450">
              <a:buFont typeface="Arial" panose="020B0604020202020204" pitchFamily="34" charset="0"/>
              <a:buChar char="•"/>
            </a:pPr>
            <a:endParaRPr lang="en-GB" sz="8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800" kern="1200" dirty="0">
                <a:solidFill>
                  <a:schemeClr val="tx1"/>
                </a:solidFill>
                <a:effectLst/>
                <a:latin typeface="+mn-lt"/>
                <a:ea typeface="+mn-ea"/>
                <a:cs typeface="+mn-cs"/>
              </a:rPr>
              <a:t>Many people think that apprentices are low-paid, and</a:t>
            </a:r>
            <a:r>
              <a:rPr lang="en-GB" sz="800" kern="1200" baseline="0" dirty="0">
                <a:solidFill>
                  <a:schemeClr val="tx1"/>
                </a:solidFill>
                <a:effectLst/>
                <a:latin typeface="+mn-lt"/>
                <a:ea typeface="+mn-ea"/>
                <a:cs typeface="+mn-cs"/>
              </a:rPr>
              <a:t> this</a:t>
            </a:r>
            <a:r>
              <a:rPr lang="en-GB" sz="800" kern="1200" dirty="0">
                <a:solidFill>
                  <a:schemeClr val="tx1"/>
                </a:solidFill>
                <a:effectLst/>
                <a:latin typeface="+mn-lt"/>
                <a:ea typeface="+mn-ea"/>
                <a:cs typeface="+mn-cs"/>
              </a:rPr>
              <a:t> can be true, depending on the employer. Legally, an employer must pay an apprentice the National Minimum</a:t>
            </a:r>
            <a:r>
              <a:rPr lang="en-GB" sz="800" kern="1200" baseline="0" dirty="0">
                <a:solidFill>
                  <a:schemeClr val="tx1"/>
                </a:solidFill>
                <a:effectLst/>
                <a:latin typeface="+mn-lt"/>
                <a:ea typeface="+mn-ea"/>
                <a:cs typeface="+mn-cs"/>
              </a:rPr>
              <a:t> Wage for apprentices which is currently £3.90 per hour. This is lower than the normal National Minimum Wage, but it recognises that some people will be going into their first job with no experience at all. </a:t>
            </a:r>
          </a:p>
          <a:p>
            <a:pPr marL="171450" indent="-171450">
              <a:buFont typeface="Arial" panose="020B0604020202020204" pitchFamily="34" charset="0"/>
              <a:buChar char="•"/>
            </a:pPr>
            <a:endParaRPr lang="en-GB" sz="8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800" b="0" kern="1200" dirty="0">
                <a:solidFill>
                  <a:schemeClr val="tx1"/>
                </a:solidFill>
                <a:effectLst/>
                <a:latin typeface="+mn-lt"/>
                <a:ea typeface="+mn-ea"/>
                <a:cs typeface="+mn-cs"/>
              </a:rPr>
              <a:t>The good news is that </a:t>
            </a:r>
            <a:r>
              <a:rPr lang="en-GB" sz="800" b="1" kern="1200" dirty="0">
                <a:solidFill>
                  <a:schemeClr val="tx1"/>
                </a:solidFill>
                <a:effectLst/>
                <a:latin typeface="+mn-lt"/>
                <a:ea typeface="+mn-ea"/>
                <a:cs typeface="+mn-cs"/>
              </a:rPr>
              <a:t>lots of employers</a:t>
            </a:r>
            <a:r>
              <a:rPr lang="en-GB" sz="800" b="1" kern="1200" baseline="0" dirty="0">
                <a:solidFill>
                  <a:schemeClr val="tx1"/>
                </a:solidFill>
                <a:effectLst/>
                <a:latin typeface="+mn-lt"/>
                <a:ea typeface="+mn-ea"/>
                <a:cs typeface="+mn-cs"/>
              </a:rPr>
              <a:t> pay a lot more than the </a:t>
            </a:r>
            <a:r>
              <a:rPr lang="en-GB" sz="800" b="1" kern="1200" dirty="0">
                <a:solidFill>
                  <a:schemeClr val="tx1"/>
                </a:solidFill>
                <a:effectLst/>
                <a:latin typeface="+mn-lt"/>
                <a:ea typeface="+mn-ea"/>
                <a:cs typeface="+mn-cs"/>
              </a:rPr>
              <a:t>National Minimum</a:t>
            </a:r>
            <a:r>
              <a:rPr lang="en-GB" sz="800" b="1" kern="1200" baseline="0" dirty="0">
                <a:solidFill>
                  <a:schemeClr val="tx1"/>
                </a:solidFill>
                <a:effectLst/>
                <a:latin typeface="+mn-lt"/>
                <a:ea typeface="+mn-ea"/>
                <a:cs typeface="+mn-cs"/>
              </a:rPr>
              <a:t> Wage</a:t>
            </a:r>
            <a:r>
              <a:rPr lang="en-GB" sz="800" b="0" kern="1200" baseline="0" dirty="0">
                <a:solidFill>
                  <a:schemeClr val="tx1"/>
                </a:solidFill>
                <a:effectLst/>
                <a:latin typeface="+mn-lt"/>
                <a:ea typeface="+mn-ea"/>
                <a:cs typeface="+mn-cs"/>
              </a:rPr>
              <a:t> for apprentices.</a:t>
            </a:r>
            <a:r>
              <a:rPr lang="en-GB" sz="800" b="1" kern="1200" baseline="0" dirty="0">
                <a:solidFill>
                  <a:schemeClr val="tx1"/>
                </a:solidFill>
                <a:effectLst/>
                <a:latin typeface="+mn-lt"/>
                <a:ea typeface="+mn-ea"/>
                <a:cs typeface="+mn-cs"/>
              </a:rPr>
              <a:t> </a:t>
            </a:r>
            <a:br>
              <a:rPr lang="en-GB" sz="800" b="1" kern="1200" baseline="0" dirty="0">
                <a:solidFill>
                  <a:schemeClr val="tx1"/>
                </a:solidFill>
                <a:effectLst/>
                <a:latin typeface="+mn-lt"/>
                <a:ea typeface="+mn-ea"/>
                <a:cs typeface="+mn-cs"/>
              </a:rPr>
            </a:br>
            <a:endParaRPr lang="en-GB" sz="8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800" kern="1200" dirty="0">
                <a:solidFill>
                  <a:schemeClr val="tx1"/>
                </a:solidFill>
                <a:effectLst/>
                <a:latin typeface="+mn-lt"/>
                <a:ea typeface="+mn-ea"/>
                <a:cs typeface="+mn-cs"/>
              </a:rPr>
              <a:t>Some apprenticeship schemes in big organisations have a starting salaries of £15k</a:t>
            </a:r>
            <a:r>
              <a:rPr lang="en-GB" sz="800" kern="1200" baseline="0" dirty="0">
                <a:solidFill>
                  <a:schemeClr val="tx1"/>
                </a:solidFill>
                <a:effectLst/>
                <a:latin typeface="+mn-lt"/>
                <a:ea typeface="+mn-ea"/>
                <a:cs typeface="+mn-cs"/>
              </a:rPr>
              <a:t>. And some London based employers will pay even more than this.</a:t>
            </a:r>
          </a:p>
          <a:p>
            <a:pPr marL="171450" indent="-171450">
              <a:buFont typeface="Arial" panose="020B0604020202020204" pitchFamily="34" charset="0"/>
              <a:buChar char="•"/>
            </a:pPr>
            <a:endParaRPr lang="en-GB" sz="8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solidFill>
                  <a:schemeClr val="tx2"/>
                </a:solidFill>
              </a:rPr>
              <a:t>Presenter notes: </a:t>
            </a:r>
            <a:r>
              <a:rPr lang="en-GB" sz="800" b="1" kern="1200" dirty="0">
                <a:solidFill>
                  <a:schemeClr val="tx2"/>
                </a:solidFill>
                <a:effectLst/>
                <a:latin typeface="+mn-lt"/>
                <a:ea typeface="+mn-ea"/>
                <a:cs typeface="+mn-cs"/>
              </a:rPr>
              <a:t>You</a:t>
            </a:r>
            <a:r>
              <a:rPr lang="en-GB" sz="800" b="1" kern="1200" baseline="0" dirty="0">
                <a:solidFill>
                  <a:schemeClr val="tx2"/>
                </a:solidFill>
                <a:effectLst/>
                <a:latin typeface="+mn-lt"/>
                <a:ea typeface="+mn-ea"/>
                <a:cs typeface="+mn-cs"/>
              </a:rPr>
              <a:t> </a:t>
            </a:r>
            <a:r>
              <a:rPr lang="en-GB" sz="800" b="1" kern="1200" dirty="0">
                <a:solidFill>
                  <a:schemeClr val="tx2"/>
                </a:solidFill>
                <a:effectLst/>
                <a:latin typeface="+mn-lt"/>
                <a:ea typeface="+mn-ea"/>
                <a:cs typeface="+mn-cs"/>
              </a:rPr>
              <a:t>might want to display local opportunity pay rates or need to adjust this message depending on the local area.</a:t>
            </a:r>
            <a:endParaRPr lang="en-GB" sz="800" kern="1200" baseline="0" dirty="0">
              <a:solidFill>
                <a:schemeClr val="tx2"/>
              </a:solidFill>
              <a:effectLst/>
              <a:latin typeface="+mn-lt"/>
              <a:ea typeface="+mn-ea"/>
              <a:cs typeface="+mn-cs"/>
            </a:endParaRPr>
          </a:p>
          <a:p>
            <a:r>
              <a:rPr lang="en-GB" sz="8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800" kern="1200" dirty="0">
                <a:solidFill>
                  <a:schemeClr val="tx1"/>
                </a:solidFill>
                <a:effectLst/>
                <a:latin typeface="+mn-lt"/>
                <a:ea typeface="+mn-ea"/>
                <a:cs typeface="+mn-cs"/>
              </a:rPr>
              <a:t>It’s</a:t>
            </a:r>
            <a:r>
              <a:rPr lang="en-GB" sz="800" kern="1200" baseline="0" dirty="0">
                <a:solidFill>
                  <a:schemeClr val="tx1"/>
                </a:solidFill>
                <a:effectLst/>
                <a:latin typeface="+mn-lt"/>
                <a:ea typeface="+mn-ea"/>
                <a:cs typeface="+mn-cs"/>
              </a:rPr>
              <a:t> important </a:t>
            </a:r>
            <a:r>
              <a:rPr lang="en-GB" sz="800" kern="1200" dirty="0">
                <a:solidFill>
                  <a:schemeClr val="tx1"/>
                </a:solidFill>
                <a:effectLst/>
                <a:latin typeface="+mn-lt"/>
                <a:ea typeface="+mn-ea"/>
                <a:cs typeface="+mn-cs"/>
              </a:rPr>
              <a:t>to remember that if you see an apprenticeship you’re interested in, don’t be put off by the pay if it’s low: there’s room for progression and working your way to the top of an organisation. </a:t>
            </a:r>
          </a:p>
          <a:p>
            <a:endParaRPr lang="en-GB" sz="8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800" kern="1200" dirty="0">
                <a:solidFill>
                  <a:schemeClr val="tx1"/>
                </a:solidFill>
                <a:effectLst/>
                <a:latin typeface="+mn-lt"/>
                <a:ea typeface="+mn-ea"/>
                <a:cs typeface="+mn-cs"/>
              </a:rPr>
              <a:t>Another</a:t>
            </a:r>
            <a:r>
              <a:rPr lang="en-GB" sz="800" kern="1200" baseline="0" dirty="0">
                <a:solidFill>
                  <a:schemeClr val="tx1"/>
                </a:solidFill>
                <a:effectLst/>
                <a:latin typeface="+mn-lt"/>
                <a:ea typeface="+mn-ea"/>
                <a:cs typeface="+mn-cs"/>
              </a:rPr>
              <a:t> common myth is that once you’ve completed your apprenticeship, your employer will let you go. This isn’t true. </a:t>
            </a:r>
            <a:r>
              <a:rPr lang="en-GB" sz="800" b="1" kern="1200" baseline="0" dirty="0">
                <a:solidFill>
                  <a:schemeClr val="tx1"/>
                </a:solidFill>
                <a:effectLst/>
                <a:latin typeface="+mn-lt"/>
                <a:ea typeface="+mn-ea"/>
                <a:cs typeface="+mn-cs"/>
              </a:rPr>
              <a:t>The majority of apprentices (around 90%)</a:t>
            </a:r>
            <a:r>
              <a:rPr lang="en-GB" sz="800" kern="1200" baseline="0" dirty="0">
                <a:solidFill>
                  <a:schemeClr val="tx1"/>
                </a:solidFill>
                <a:effectLst/>
                <a:latin typeface="+mn-lt"/>
                <a:ea typeface="+mn-ea"/>
                <a:cs typeface="+mn-cs"/>
              </a:rPr>
              <a:t> stay in employment. If they do change companies, it’s usually because they’re able to compete for a better job, perhaps with more pay or more responsibility. </a:t>
            </a:r>
          </a:p>
          <a:p>
            <a:endParaRPr lang="en-GB" sz="8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Lots of young people are worried that as an apprentice you won’t get to have fun or meet other young people. That isn’t true. Depending on the size of the company, you may find yourself working with lots of other young people. You can join the Young Apprentice Ambassadors programme and you will meet hundreds of other apprentices.</a:t>
            </a:r>
            <a:endParaRPr lang="en-GB" sz="800" kern="1200" baseline="0" dirty="0">
              <a:solidFill>
                <a:schemeClr val="tx1"/>
              </a:solidFill>
              <a:effectLst/>
              <a:latin typeface="+mn-lt"/>
              <a:ea typeface="+mn-ea"/>
              <a:cs typeface="+mn-cs"/>
            </a:endParaRPr>
          </a:p>
          <a:p>
            <a:endParaRPr lang="en-GB" sz="8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800" kern="1200" dirty="0">
                <a:solidFill>
                  <a:schemeClr val="tx1"/>
                </a:solidFill>
                <a:effectLst/>
                <a:latin typeface="+mn-lt"/>
                <a:ea typeface="+mn-ea"/>
                <a:cs typeface="+mn-cs"/>
              </a:rPr>
              <a:t>Another</a:t>
            </a:r>
            <a:r>
              <a:rPr lang="en-GB" sz="800" kern="1200" baseline="0" dirty="0">
                <a:solidFill>
                  <a:schemeClr val="tx1"/>
                </a:solidFill>
                <a:effectLst/>
                <a:latin typeface="+mn-lt"/>
                <a:ea typeface="+mn-ea"/>
                <a:cs typeface="+mn-cs"/>
              </a:rPr>
              <a:t> myth is that apprenticeships are only for people that don’t go on to full time uni. That’s not true – there are different levels of apprenticeships suited to everyone and you can go all the way up to degree level – so you’re still at </a:t>
            </a:r>
            <a:r>
              <a:rPr lang="en-GB" sz="800" kern="1200" baseline="0" dirty="0" err="1">
                <a:solidFill>
                  <a:schemeClr val="tx1"/>
                </a:solidFill>
                <a:effectLst/>
                <a:latin typeface="+mn-lt"/>
                <a:ea typeface="+mn-ea"/>
                <a:cs typeface="+mn-cs"/>
              </a:rPr>
              <a:t>uni</a:t>
            </a:r>
            <a:r>
              <a:rPr lang="en-GB" sz="800" kern="1200" baseline="0" dirty="0">
                <a:solidFill>
                  <a:schemeClr val="tx1"/>
                </a:solidFill>
                <a:effectLst/>
                <a:latin typeface="+mn-lt"/>
                <a:ea typeface="+mn-ea"/>
                <a:cs typeface="+mn-cs"/>
              </a:rPr>
              <a:t> but part time. I’ll tell you more about that later.</a:t>
            </a:r>
          </a:p>
          <a:p>
            <a:endParaRPr lang="en-GB" sz="8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800" kern="1200" dirty="0">
                <a:solidFill>
                  <a:schemeClr val="tx1"/>
                </a:solidFill>
                <a:effectLst/>
                <a:latin typeface="+mn-lt"/>
                <a:ea typeface="+mn-ea"/>
                <a:cs typeface="+mn-cs"/>
              </a:rPr>
              <a:t>One of the best things about apprenticeships is that they are everywhere. So if you want to carry on living at home then you can, but you can sometimes move around the country with an apprenticeship. It’s really important to do your research – but some companies will help you to relocate to work for them.</a:t>
            </a:r>
          </a:p>
        </p:txBody>
      </p:sp>
      <p:sp>
        <p:nvSpPr>
          <p:cNvPr id="4" name="Slide Number Placeholder 3"/>
          <p:cNvSpPr>
            <a:spLocks noGrp="1"/>
          </p:cNvSpPr>
          <p:nvPr>
            <p:ph type="sldNum" sz="quarter" idx="10"/>
          </p:nvPr>
        </p:nvSpPr>
        <p:spPr/>
        <p:txBody>
          <a:bodyPr/>
          <a:lstStyle/>
          <a:p>
            <a:fld id="{0365A29D-C0B9-41C6-BEC0-29DFAAEEA45B}" type="slidenum">
              <a:rPr lang="en-GB" smtClean="0"/>
              <a:pPr/>
              <a:t>3</a:t>
            </a:fld>
            <a:endParaRPr lang="en-GB"/>
          </a:p>
        </p:txBody>
      </p:sp>
    </p:spTree>
    <p:extLst>
      <p:ext uri="{BB962C8B-B14F-4D97-AF65-F5344CB8AC3E}">
        <p14:creationId xmlns:p14="http://schemas.microsoft.com/office/powerpoint/2010/main" val="332842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When we talk about apprenticeships, people often start to think of Plumbing, Electrical and some of the other construction trades. </a:t>
            </a:r>
            <a:r>
              <a:rPr lang="en-GB" altLang="en-US" sz="1200" baseline="0" dirty="0"/>
              <a:t>There are many brilliant apprenticeships in these areas, but there are also hundreds of new apprenticeships in exciting areas that you might not know exist. </a:t>
            </a:r>
          </a:p>
          <a:p>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The range of apprenticeship job roles out there is amazing</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eaLnBrk="1" hangingPunct="1">
              <a:spcBef>
                <a:spcPct val="0"/>
              </a:spcBef>
              <a:buFont typeface="Arial" panose="020B0604020202020204" pitchFamily="34" charset="0"/>
              <a:buChar char="•"/>
            </a:pPr>
            <a:r>
              <a:rPr lang="en-GB" altLang="en-US" sz="1200" baseline="0" dirty="0"/>
              <a:t>This slide gives you an idea of the huge range of apprenticeships available and </a:t>
            </a:r>
            <a:r>
              <a:rPr lang="en-GB" altLang="en-US" sz="1200" b="1" baseline="0" dirty="0"/>
              <a:t>this is just a taster</a:t>
            </a:r>
          </a:p>
          <a:p>
            <a:pPr eaLnBrk="1" hangingPunct="1">
              <a:spcBef>
                <a:spcPct val="0"/>
              </a:spcBef>
            </a:pPr>
            <a:endParaRPr lang="en-GB" altLang="en-US" sz="1200" b="1" baseline="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dirty="0"/>
              <a:t>You could start an apprenticeship in hundreds of occupational areas. Some will amaze you!</a:t>
            </a:r>
          </a:p>
          <a:p>
            <a:pPr eaLnBrk="1" hangingPunct="1">
              <a:spcBef>
                <a:spcPct val="0"/>
              </a:spcBef>
            </a:pPr>
            <a:endParaRPr lang="en-GB" altLang="en-US" sz="1200" baseline="0" dirty="0"/>
          </a:p>
          <a:p>
            <a:pPr eaLnBrk="1" hangingPunct="1">
              <a:spcBef>
                <a:spcPct val="0"/>
              </a:spcBef>
            </a:pPr>
            <a:r>
              <a:rPr lang="en-GB" altLang="en-US" sz="1200" b="1" baseline="0" dirty="0"/>
              <a:t>Presenter notes: Depending on the time available…</a:t>
            </a:r>
          </a:p>
          <a:p>
            <a:pPr eaLnBrk="1" hangingPunct="1">
              <a:spcBef>
                <a:spcPct val="0"/>
              </a:spcBef>
            </a:pPr>
            <a:r>
              <a:rPr lang="en-GB" altLang="en-US" sz="1200" b="1" baseline="0" dirty="0"/>
              <a:t>Activity idea: Pick out a few of the job roles to discuss – will depend on the audience.</a:t>
            </a:r>
          </a:p>
          <a:p>
            <a:pPr eaLnBrk="1" hangingPunct="1">
              <a:spcBef>
                <a:spcPct val="0"/>
              </a:spcBef>
            </a:pPr>
            <a:r>
              <a:rPr lang="en-GB" altLang="en-US" sz="1200" b="1" baseline="0" dirty="0"/>
              <a:t>Activity idea: Can anyone spot an apprenticeship on the screen that has surprised them?</a:t>
            </a:r>
          </a:p>
          <a:p>
            <a:pPr eaLnBrk="1" hangingPunct="1">
              <a:spcBef>
                <a:spcPct val="0"/>
              </a:spcBef>
            </a:pPr>
            <a:r>
              <a:rPr lang="en-GB" altLang="en-US" sz="1200" b="1" baseline="0" dirty="0"/>
              <a:t>Activity idea: Does anyone know someone who is doing an interesting apprenticeship? </a:t>
            </a:r>
          </a:p>
          <a:p>
            <a:pPr eaLnBrk="1" hangingPunct="1">
              <a:spcBef>
                <a:spcPct val="0"/>
              </a:spcBef>
            </a:pPr>
            <a:endParaRPr lang="en-GB" altLang="en-US" sz="1200" baseline="0" dirty="0"/>
          </a:p>
          <a:p>
            <a:endParaRPr lang="en-GB" sz="1200" dirty="0"/>
          </a:p>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4</a:t>
            </a:fld>
            <a:endParaRPr lang="en-US"/>
          </a:p>
        </p:txBody>
      </p:sp>
    </p:spTree>
    <p:extLst>
      <p:ext uri="{BB962C8B-B14F-4D97-AF65-F5344CB8AC3E}">
        <p14:creationId xmlns:p14="http://schemas.microsoft.com/office/powerpoint/2010/main" val="479502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Presenter notes: Please update this slide with local companies if you feel that the logos are not representative of your area</a:t>
            </a:r>
          </a:p>
          <a:p>
            <a:endParaRPr lang="en-GB" sz="1000" dirty="0"/>
          </a:p>
          <a:p>
            <a:pPr marL="171450" indent="-171450">
              <a:buFont typeface="Arial" panose="020B0604020202020204" pitchFamily="34" charset="0"/>
              <a:buChar char="•"/>
            </a:pPr>
            <a:r>
              <a:rPr lang="en-GB" sz="1000" dirty="0"/>
              <a:t>Equally, the range of employers offering apprenticeships is incredible.</a:t>
            </a:r>
          </a:p>
          <a:p>
            <a:endParaRPr lang="en-GB" sz="1000" dirty="0"/>
          </a:p>
          <a:p>
            <a:pPr marL="171450" indent="-171450">
              <a:buFont typeface="Arial" panose="020B0604020202020204" pitchFamily="34" charset="0"/>
              <a:buChar char="•"/>
            </a:pPr>
            <a:r>
              <a:rPr lang="en-GB" sz="1000" dirty="0"/>
              <a:t>This slide shows you some really familiar logos of big companies in England who all recruit apprentices. </a:t>
            </a:r>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r>
              <a:rPr lang="en-GB" sz="1000" dirty="0"/>
              <a:t>Around 50% of apprenticeships started are with large companies like this, but 50% will be with smaller local companies.</a:t>
            </a:r>
          </a:p>
          <a:p>
            <a:endParaRPr lang="en-GB" sz="1000" dirty="0"/>
          </a:p>
          <a:p>
            <a:pPr marL="171450" indent="-171450">
              <a:buFont typeface="Arial" panose="020B0604020202020204" pitchFamily="34" charset="0"/>
              <a:buChar char="•"/>
            </a:pPr>
            <a:r>
              <a:rPr lang="en-GB" sz="1000" dirty="0"/>
              <a:t>It can be tempting to think that the ‘best’ apprenticeships are just with the big, well-known companies, but many of the smaller employers have absolutely brilliant schemes that enable fast-track career progression for their apprentices so it’s really important to do your research and not to ignore smaller employers because they can be just as good.</a:t>
            </a:r>
          </a:p>
          <a:p>
            <a:pPr marL="171450" indent="-171450">
              <a:buFont typeface="Arial" panose="020B0604020202020204" pitchFamily="34" charset="0"/>
              <a:buChar char="•"/>
            </a:pPr>
            <a:endParaRPr lang="en-GB" sz="1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An example of a small local company is…X who employs apprentices in job roles like X and X etc.</a:t>
            </a:r>
            <a:br>
              <a:rPr lang="en-GB" sz="1000" dirty="0"/>
            </a:br>
            <a:r>
              <a:rPr lang="en-GB" sz="1000" b="1" dirty="0"/>
              <a:t>Presenter notes: </a:t>
            </a:r>
            <a:r>
              <a:rPr lang="en-GB" sz="1000" b="1" kern="1200" dirty="0">
                <a:solidFill>
                  <a:schemeClr val="tx1"/>
                </a:solidFill>
                <a:effectLst/>
                <a:latin typeface="+mn-lt"/>
                <a:ea typeface="+mn-ea"/>
                <a:cs typeface="+mn-cs"/>
              </a:rPr>
              <a:t>Please include an example of a local company in the town that you are delivering in.</a:t>
            </a:r>
          </a:p>
          <a:p>
            <a:pPr marL="171450" indent="-171450">
              <a:buFont typeface="Arial" panose="020B0604020202020204" pitchFamily="34" charset="0"/>
              <a:buChar char="•"/>
            </a:pPr>
            <a:endParaRPr lang="en-GB" sz="1000" dirty="0"/>
          </a:p>
        </p:txBody>
      </p:sp>
      <p:sp>
        <p:nvSpPr>
          <p:cNvPr id="4" name="Slide Number Placeholder 3"/>
          <p:cNvSpPr>
            <a:spLocks noGrp="1"/>
          </p:cNvSpPr>
          <p:nvPr>
            <p:ph type="sldNum" sz="quarter" idx="10"/>
          </p:nvPr>
        </p:nvSpPr>
        <p:spPr/>
        <p:txBody>
          <a:bodyPr/>
          <a:lstStyle/>
          <a:p>
            <a:fld id="{5C1DF199-9D2A-4CF3-8D0C-0B7DFCDC9BEE}" type="slidenum">
              <a:rPr lang="en-GB" smtClean="0"/>
              <a:t>5</a:t>
            </a:fld>
            <a:endParaRPr lang="en-GB" dirty="0"/>
          </a:p>
        </p:txBody>
      </p:sp>
    </p:spTree>
    <p:extLst>
      <p:ext uri="{BB962C8B-B14F-4D97-AF65-F5344CB8AC3E}">
        <p14:creationId xmlns:p14="http://schemas.microsoft.com/office/powerpoint/2010/main" val="19426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You also need to think about the different roles that a company might have.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For example, if you want to work in finance – you shouldn’t just look at the big finance and accountancy companies. Lots of other companies will have their own in-house finance departments where you will still have access to a huge range of experiences and opportunities.</a:t>
            </a:r>
          </a:p>
          <a:p>
            <a:endParaRPr lang="en-GB" dirty="0"/>
          </a:p>
          <a:p>
            <a:pPr marL="171450" indent="-171450">
              <a:buFont typeface="Arial" panose="020B0604020202020204" pitchFamily="34" charset="0"/>
              <a:buChar char="•"/>
            </a:pPr>
            <a:r>
              <a:rPr lang="en-GB" dirty="0"/>
              <a:t>It can be a good idea to take some time to look at the different departments that a company has and see if they offer an apprenticeship in that area.</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For example, you could work as a solicitor for Coca-Cola, a website designer for Vauxhall, as a Cyber Security apprentice for the Government.</a:t>
            </a:r>
            <a:br>
              <a:rPr lang="en-GB" dirty="0"/>
            </a:br>
            <a:r>
              <a:rPr lang="en-GB" dirty="0"/>
              <a:t>There are thousands of different opportunities! </a:t>
            </a:r>
          </a:p>
          <a:p>
            <a:pPr marL="171450" indent="-1714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Presenter notes: Please update the example if you feel that mentioning Vauxhall or Coca-Cola are not representative of your area.</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6</a:t>
            </a:fld>
            <a:endParaRPr lang="en-US"/>
          </a:p>
        </p:txBody>
      </p:sp>
    </p:spTree>
    <p:extLst>
      <p:ext uri="{BB962C8B-B14F-4D97-AF65-F5344CB8AC3E}">
        <p14:creationId xmlns:p14="http://schemas.microsoft.com/office/powerpoint/2010/main" val="3738043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We now have four apprenticeship levels: Intermediate, Advanced, Higher and degree. </a:t>
            </a:r>
          </a:p>
          <a:p>
            <a:pPr marL="171450" lvl="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f you want to, </a:t>
            </a:r>
            <a:r>
              <a:rPr lang="en-GB" sz="1200" kern="1200" dirty="0">
                <a:solidFill>
                  <a:schemeClr val="tx1"/>
                </a:solidFill>
                <a:effectLst/>
                <a:latin typeface="+mn-lt"/>
                <a:ea typeface="+mn-ea"/>
                <a:cs typeface="+mn-cs"/>
              </a:rPr>
              <a:t>you can now start an apprenticeship with the potential to </a:t>
            </a:r>
            <a:r>
              <a:rPr lang="en-GB" sz="1200" kern="1200" baseline="0" dirty="0">
                <a:solidFill>
                  <a:schemeClr val="tx1"/>
                </a:solidFill>
                <a:effectLst/>
                <a:latin typeface="+mn-lt"/>
                <a:ea typeface="+mn-ea"/>
                <a:cs typeface="+mn-cs"/>
              </a:rPr>
              <a:t>work all the way up to achieving a degree.</a:t>
            </a:r>
          </a:p>
          <a:p>
            <a:pPr lvl="0"/>
            <a:endParaRPr lang="en-GB"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Higher apprenticeships cover</a:t>
            </a:r>
            <a:r>
              <a:rPr lang="en-GB" sz="1200" kern="1200" baseline="0" dirty="0">
                <a:solidFill>
                  <a:schemeClr val="tx1"/>
                </a:solidFill>
                <a:effectLst/>
                <a:latin typeface="+mn-lt"/>
                <a:ea typeface="+mn-ea"/>
                <a:cs typeface="+mn-cs"/>
              </a:rPr>
              <a:t> all levels from 4 through to 7</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Level 4, 5, 6 and 7 are equivalent to a Foundation Degree and above.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degree apprenticeship contains a Level 6 or 7 Bachelors or Masters degree.</a:t>
            </a:r>
          </a:p>
          <a:p>
            <a:pPr lvl="0"/>
            <a:endParaRPr lang="en-GB"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The level of apprenticeship you start at will depend on the kind of job that you are applying for. It’s really important not to be held back by only looking for a particular level e.g. degree apprenticeships, because it may be that you need to start at advanced or higher level and work your way up.</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Doing a job is completely different to getting a GCSE or A Level and that’s why it can be a bit confusing.</a:t>
            </a:r>
          </a:p>
          <a:p>
            <a:pPr lvl="0"/>
            <a:endParaRPr lang="en-GB"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Keep an open mind so that you can explore all of the opportunities available</a:t>
            </a: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7</a:t>
            </a:fld>
            <a:endParaRPr lang="en-US"/>
          </a:p>
        </p:txBody>
      </p:sp>
    </p:spTree>
    <p:extLst>
      <p:ext uri="{BB962C8B-B14F-4D97-AF65-F5344CB8AC3E}">
        <p14:creationId xmlns:p14="http://schemas.microsoft.com/office/powerpoint/2010/main" val="396056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There are many different ways an apprenticeship can be delivered. </a:t>
            </a:r>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r>
              <a:rPr lang="en-GB" b="0" dirty="0"/>
              <a:t>It will differ, depending on the organisation and also the training provider delivering the apprenticeship.</a:t>
            </a:r>
          </a:p>
          <a:p>
            <a:pPr marL="0" indent="0">
              <a:buFontTx/>
              <a:buNone/>
            </a:pPr>
            <a:endParaRPr lang="en-GB" b="0" dirty="0"/>
          </a:p>
          <a:p>
            <a:pPr marL="171450" indent="-171450">
              <a:buFont typeface="Arial" panose="020B0604020202020204" pitchFamily="34" charset="0"/>
              <a:buChar char="•"/>
            </a:pPr>
            <a:r>
              <a:rPr lang="en-GB" b="0" dirty="0"/>
              <a:t>For some apprenticeships, off-the-job learning is delivered at work. This means a tutor will come to you to teach you independently at work. </a:t>
            </a:r>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r>
              <a:rPr lang="en-GB" b="0" dirty="0"/>
              <a:t>Another method of delivery is attending college or a local training provider. You might attend once a fortnight or once a week with other apprentices who work for other companies in the local area.</a:t>
            </a:r>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r>
              <a:rPr lang="en-GB" b="0" dirty="0"/>
              <a:t>You may also find that you will carry out some learning through online learning. </a:t>
            </a:r>
          </a:p>
          <a:p>
            <a:pPr marL="171450" indent="-171450">
              <a:buFont typeface="Arial" panose="020B0604020202020204" pitchFamily="34" charset="0"/>
              <a:buChar cha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Presenter notes: Please update this slide with local examples if you know of any. </a:t>
            </a:r>
            <a:br>
              <a:rPr lang="en-GB" sz="1200" b="1" dirty="0"/>
            </a:br>
            <a:r>
              <a:rPr lang="en-GB" sz="1200" b="1" dirty="0"/>
              <a:t>E.g. For example, apprentices who work for X will learn by attending X for X days/weeks etc.</a:t>
            </a:r>
          </a:p>
          <a:p>
            <a:pPr marL="0" indent="0">
              <a:buFont typeface="Arial" panose="020B0604020202020204" pitchFamily="34" charset="0"/>
              <a:buNone/>
            </a:pP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5A29D-C0B9-41C6-BEC0-29DFAAEEA45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8347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t>Presenter notes: Is this slide appropriate for your audience today?</a:t>
            </a:r>
          </a:p>
          <a:p>
            <a:pPr marL="0" indent="0">
              <a:buFont typeface="Arial" panose="020B0604020202020204" pitchFamily="34" charset="0"/>
              <a:buNone/>
            </a:pPr>
            <a:endParaRPr lang="en-GB" sz="8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800" kern="1200" dirty="0">
                <a:solidFill>
                  <a:schemeClr val="tx1"/>
                </a:solidFill>
                <a:effectLst/>
                <a:latin typeface="+mn-lt"/>
                <a:ea typeface="+mn-ea"/>
                <a:cs typeface="+mn-cs"/>
              </a:rPr>
              <a:t>Higher and degree apprenticeships are </a:t>
            </a:r>
            <a:r>
              <a:rPr lang="en-GB" sz="800" kern="1200" baseline="0" dirty="0">
                <a:solidFill>
                  <a:schemeClr val="tx1"/>
                </a:solidFill>
                <a:effectLst/>
                <a:latin typeface="+mn-lt"/>
                <a:ea typeface="+mn-ea"/>
                <a:cs typeface="+mn-cs"/>
              </a:rPr>
              <a:t>a real alternative to following the traditional route of going to University as a full time student. </a:t>
            </a:r>
          </a:p>
          <a:p>
            <a:endParaRPr lang="en-GB" sz="8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800" kern="1200" baseline="0" dirty="0">
                <a:solidFill>
                  <a:schemeClr val="tx1"/>
                </a:solidFill>
                <a:effectLst/>
                <a:latin typeface="+mn-lt"/>
                <a:ea typeface="+mn-ea"/>
                <a:cs typeface="+mn-cs"/>
              </a:rPr>
              <a:t>They offer all the benefits of higher education with none of the cost.  You will not only be learning, but earning a salary, from day one. </a:t>
            </a:r>
            <a:br>
              <a:rPr lang="en-GB" sz="800" kern="1200" baseline="0" dirty="0">
                <a:solidFill>
                  <a:schemeClr val="tx1"/>
                </a:solidFill>
                <a:effectLst/>
                <a:latin typeface="+mn-lt"/>
                <a:ea typeface="+mn-ea"/>
                <a:cs typeface="+mn-cs"/>
              </a:rPr>
            </a:br>
            <a:r>
              <a:rPr lang="en-GB" sz="800" kern="1200" baseline="0" dirty="0">
                <a:solidFill>
                  <a:schemeClr val="tx1"/>
                </a:solidFill>
                <a:effectLst/>
                <a:latin typeface="+mn-lt"/>
                <a:ea typeface="+mn-ea"/>
                <a:cs typeface="+mn-cs"/>
              </a:rPr>
              <a:t>With a degree apprenticeship, you’re much less likely to build up any debt. </a:t>
            </a:r>
            <a:br>
              <a:rPr lang="en-GB" sz="800" kern="1200" baseline="0" dirty="0">
                <a:solidFill>
                  <a:schemeClr val="tx1"/>
                </a:solidFill>
                <a:effectLst/>
                <a:latin typeface="+mn-lt"/>
                <a:ea typeface="+mn-ea"/>
                <a:cs typeface="+mn-cs"/>
              </a:rPr>
            </a:br>
            <a:r>
              <a:rPr lang="en-GB" sz="800" kern="1200" baseline="0" dirty="0">
                <a:solidFill>
                  <a:schemeClr val="tx1"/>
                </a:solidFill>
                <a:effectLst/>
                <a:latin typeface="+mn-lt"/>
                <a:ea typeface="+mn-ea"/>
                <a:cs typeface="+mn-cs"/>
              </a:rPr>
              <a:t>Your tuition fees are paid for by your employer and the Government, so you will not be expected to pay £9000 a year. </a:t>
            </a:r>
          </a:p>
          <a:p>
            <a:endParaRPr lang="en-GB" sz="8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800" kern="1200" baseline="0" dirty="0">
                <a:solidFill>
                  <a:schemeClr val="tx1"/>
                </a:solidFill>
                <a:effectLst/>
                <a:latin typeface="+mn-lt"/>
                <a:ea typeface="+mn-ea"/>
                <a:cs typeface="+mn-cs"/>
              </a:rPr>
              <a:t>More than 100 Universities in England offer degree apprenticeships now </a:t>
            </a:r>
          </a:p>
          <a:p>
            <a:pPr marL="171450" indent="-171450">
              <a:buFont typeface="Arial" panose="020B0604020202020204" pitchFamily="34" charset="0"/>
              <a:buChar char="•"/>
            </a:pPr>
            <a:endParaRPr lang="en-GB" sz="8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800" kern="1200" baseline="0" dirty="0">
                <a:solidFill>
                  <a:schemeClr val="tx1"/>
                </a:solidFill>
                <a:effectLst/>
                <a:latin typeface="+mn-lt"/>
                <a:ea typeface="+mn-ea"/>
                <a:cs typeface="+mn-cs"/>
              </a:rPr>
              <a:t>The students on degree apprenticeships are entitled to exactly the same as other students, so you will still have access to the student union, sports facilities, clubs, societies and student discounts.</a:t>
            </a:r>
          </a:p>
          <a:p>
            <a:endParaRPr lang="en-GB" sz="8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800" kern="1200" baseline="0" dirty="0">
                <a:solidFill>
                  <a:schemeClr val="tx1"/>
                </a:solidFill>
                <a:effectLst/>
                <a:latin typeface="+mn-lt"/>
                <a:ea typeface="+mn-ea"/>
                <a:cs typeface="+mn-cs"/>
              </a:rPr>
              <a:t>In the past, going to university was seen as the best way to advance your career to a higher level. But with the current level of competition for jobs amongst graduates, it might not be the best route for you. With an apprenticeship, you gain the competitive advantage of gaining at least 3 years’ work experience whilst completing your degree. </a:t>
            </a:r>
          </a:p>
          <a:p>
            <a:endParaRPr lang="en-GB" sz="8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800" kern="1200" baseline="0" dirty="0">
                <a:solidFill>
                  <a:schemeClr val="tx1"/>
                </a:solidFill>
                <a:effectLst/>
                <a:latin typeface="+mn-lt"/>
                <a:ea typeface="+mn-ea"/>
                <a:cs typeface="+mn-cs"/>
              </a:rPr>
              <a:t>But remember – it’s hard work as a degree apprentice. You’ll be working full time </a:t>
            </a:r>
            <a:r>
              <a:rPr lang="en-GB" sz="800" b="1" kern="1200" baseline="0" dirty="0">
                <a:solidFill>
                  <a:schemeClr val="tx1"/>
                </a:solidFill>
                <a:effectLst/>
                <a:latin typeface="+mn-lt"/>
                <a:ea typeface="+mn-ea"/>
                <a:cs typeface="+mn-cs"/>
              </a:rPr>
              <a:t>and </a:t>
            </a:r>
            <a:r>
              <a:rPr lang="en-GB" sz="800" b="0" kern="1200" baseline="0" dirty="0">
                <a:solidFill>
                  <a:schemeClr val="tx1"/>
                </a:solidFill>
                <a:effectLst/>
                <a:latin typeface="+mn-lt"/>
                <a:ea typeface="+mn-ea"/>
                <a:cs typeface="+mn-cs"/>
              </a:rPr>
              <a:t>fitting in the equivalent of a full time degree alongside it.  It might take a bit longer than studying full time – for example, 4 years instead of 3, but you’ll achieve exactly the same degree.</a:t>
            </a:r>
          </a:p>
          <a:p>
            <a:endParaRPr lang="en-GB" sz="8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800" b="0" baseline="0" dirty="0"/>
              <a:t>No matter what kind of career you want to follow, you need to do your research and find out if there’s a way to get to the role you want through an apprenticeship. That way, you can decide if you would prefer to study full time at college or university, or if you would prefer to go into work as an apprentice and gain qualifications and experience on the job from day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800"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800" b="0" baseline="0" dirty="0"/>
              <a:t>Remember, you can apply for apprenticeships alongside applying for university and then you can decide what is right for you later 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8213-08AA-4A42-BD7E-4CC9E6DE62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731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9532" y="368660"/>
            <a:ext cx="4608512" cy="800219"/>
          </a:xfrm>
          <a:ln>
            <a:noFill/>
          </a:ln>
        </p:spPr>
        <p:txBody>
          <a:bodyPr wrap="square" lIns="0" tIns="0" rIns="0" bIns="0" anchor="t" anchorCtr="0">
            <a:spAutoFit/>
          </a:bodyPr>
          <a:lstStyle>
            <a:lvl1pPr algn="l">
              <a:defRPr sz="2600" b="1">
                <a:ln>
                  <a:noFill/>
                </a:ln>
                <a:solidFill>
                  <a:srgbClr val="2F8FD1"/>
                </a:solidFill>
                <a:latin typeface="Arial" pitchFamily="34" charset="0"/>
                <a:cs typeface="Arial" pitchFamily="34" charset="0"/>
              </a:defRPr>
            </a:lvl1pPr>
          </a:lstStyle>
          <a:p>
            <a:r>
              <a:rPr lang="en-US" dirty="0"/>
              <a:t>Click to edit </a:t>
            </a:r>
            <a:br>
              <a:rPr lang="en-US" dirty="0"/>
            </a:br>
            <a:r>
              <a:rPr lang="en-US" dirty="0"/>
              <a:t>Master 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5974696"/>
            <a:ext cx="1215031" cy="622656"/>
          </a:xfrm>
          <a:prstGeom prst="rect">
            <a:avLst/>
          </a:prstGeom>
        </p:spPr>
      </p:pic>
      <p:sp>
        <p:nvSpPr>
          <p:cNvPr id="6" name="Rectangle 5">
            <a:extLst>
              <a:ext uri="{FF2B5EF4-FFF2-40B4-BE49-F238E27FC236}">
                <a16:creationId xmlns:a16="http://schemas.microsoft.com/office/drawing/2014/main" id="{8096E83E-6D83-4395-8329-FD3E12CA78B8}"/>
              </a:ext>
            </a:extLst>
          </p:cNvPr>
          <p:cNvSpPr/>
          <p:nvPr userDrawn="1"/>
        </p:nvSpPr>
        <p:spPr>
          <a:xfrm>
            <a:off x="0" y="6720317"/>
            <a:ext cx="9144000" cy="137683"/>
          </a:xfrm>
          <a:prstGeom prst="rect">
            <a:avLst/>
          </a:prstGeom>
          <a:solidFill>
            <a:srgbClr val="2F8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58F5CA1-AA58-4D7E-99AA-488333F8C8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0312" y="92720"/>
            <a:ext cx="1619672" cy="551879"/>
          </a:xfrm>
          <a:prstGeom prst="rect">
            <a:avLst/>
          </a:prstGeom>
        </p:spPr>
      </p:pic>
    </p:spTree>
    <p:extLst>
      <p:ext uri="{BB962C8B-B14F-4D97-AF65-F5344CB8AC3E}">
        <p14:creationId xmlns:p14="http://schemas.microsoft.com/office/powerpoint/2010/main" val="3808548851"/>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renticeships - text and 2 objects">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13" name="Content Placeholder 5"/>
          <p:cNvSpPr>
            <a:spLocks noGrp="1"/>
          </p:cNvSpPr>
          <p:nvPr>
            <p:ph sz="quarter" idx="4"/>
          </p:nvPr>
        </p:nvSpPr>
        <p:spPr>
          <a:xfrm>
            <a:off x="4668838" y="3753035"/>
            <a:ext cx="4116387"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4" name="Content Placeholder 5"/>
          <p:cNvSpPr>
            <a:spLocks noGrp="1"/>
          </p:cNvSpPr>
          <p:nvPr>
            <p:ph sz="quarter" idx="12"/>
          </p:nvPr>
        </p:nvSpPr>
        <p:spPr>
          <a:xfrm>
            <a:off x="338045" y="3753035"/>
            <a:ext cx="4137118"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3"/>
          </p:nvPr>
        </p:nvSpPr>
        <p:spPr>
          <a:xfrm>
            <a:off x="358775" y="1557338"/>
            <a:ext cx="8426450"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4"/>
          </p:nvPr>
        </p:nvSpPr>
        <p:spPr/>
        <p:txBody>
          <a:bodyPr/>
          <a:lstStyle/>
          <a:p>
            <a:pPr>
              <a:defRPr/>
            </a:pPr>
            <a:r>
              <a:rPr lang="en-GB"/>
              <a:t>Insert presentation title here 00/00/2016</a:t>
            </a:r>
            <a:endParaRPr lang="en-GB" dirty="0"/>
          </a:p>
        </p:txBody>
      </p:sp>
      <p:sp>
        <p:nvSpPr>
          <p:cNvPr id="6" name="Slide Number Placeholder 5"/>
          <p:cNvSpPr>
            <a:spLocks noGrp="1"/>
          </p:cNvSpPr>
          <p:nvPr>
            <p:ph type="sldNum" sz="quarter" idx="15"/>
          </p:nvPr>
        </p:nvSpPr>
        <p:spPr/>
        <p:txBody>
          <a:bodyPr/>
          <a:lstStyle/>
          <a:p>
            <a:fld id="{40C85525-34BA-42AB-9145-1C1207FA4778}" type="slidenum">
              <a:rPr lang="en-GB" smtClean="0"/>
              <a:pPr/>
              <a:t>‹#›</a:t>
            </a:fld>
            <a:endParaRPr lang="en-GB" dirty="0"/>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358649728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renticeships deliver - text and graph">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lvl1pPr>
              <a:defRPr/>
            </a:lvl1pPr>
          </a:lstStyle>
          <a:p>
            <a:r>
              <a:rPr lang="en-US"/>
              <a:t>Click to edit Master title style</a:t>
            </a:r>
            <a:endParaRPr lang="en-GB" dirty="0"/>
          </a:p>
        </p:txBody>
      </p:sp>
      <p:sp>
        <p:nvSpPr>
          <p:cNvPr id="13" name="Content Placeholder 5"/>
          <p:cNvSpPr>
            <a:spLocks noGrp="1"/>
          </p:cNvSpPr>
          <p:nvPr>
            <p:ph sz="quarter" idx="4"/>
          </p:nvPr>
        </p:nvSpPr>
        <p:spPr>
          <a:xfrm>
            <a:off x="4668838" y="1557338"/>
            <a:ext cx="4116387"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3" name="Footer Placeholder 2"/>
          <p:cNvSpPr>
            <a:spLocks noGrp="1"/>
          </p:cNvSpPr>
          <p:nvPr>
            <p:ph type="ftr" sz="quarter" idx="10"/>
          </p:nvPr>
        </p:nvSpPr>
        <p:spPr/>
        <p:txBody>
          <a:bodyPr/>
          <a:lstStyle/>
          <a:p>
            <a:pPr>
              <a:defRPr/>
            </a:pPr>
            <a:r>
              <a:rPr lang="en-GB"/>
              <a:t>Insert presentation title here 00/00/2016</a:t>
            </a:r>
            <a:endParaRPr lang="en-GB" dirty="0"/>
          </a:p>
        </p:txBody>
      </p:sp>
      <p:sp>
        <p:nvSpPr>
          <p:cNvPr id="4" name="Slide Number Placeholder 3"/>
          <p:cNvSpPr>
            <a:spLocks noGrp="1"/>
          </p:cNvSpPr>
          <p:nvPr>
            <p:ph type="sldNum" sz="quarter" idx="11"/>
          </p:nvPr>
        </p:nvSpPr>
        <p:spPr/>
        <p:txBody>
          <a:bodyPr/>
          <a:lstStyle/>
          <a:p>
            <a:fld id="{40C85525-34BA-42AB-9145-1C1207FA4778}" type="slidenum">
              <a:rPr lang="en-GB" smtClean="0"/>
              <a:pPr/>
              <a:t>‹#›</a:t>
            </a:fld>
            <a:endParaRPr lang="en-GB" dirty="0"/>
          </a:p>
        </p:txBody>
      </p:sp>
      <p:sp>
        <p:nvSpPr>
          <p:cNvPr id="14" name="Content Placeholder 3"/>
          <p:cNvSpPr>
            <a:spLocks noGrp="1"/>
          </p:cNvSpPr>
          <p:nvPr>
            <p:ph sz="quarter" idx="12"/>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2342671046"/>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6" name="Slide Number Placeholder 5"/>
          <p:cNvSpPr>
            <a:spLocks noGrp="1"/>
          </p:cNvSpPr>
          <p:nvPr>
            <p:ph type="sldNum" sz="quarter" idx="12"/>
          </p:nvPr>
        </p:nvSpPr>
        <p:spPr/>
        <p:txBody>
          <a:bodyPr/>
          <a:lstStyle/>
          <a:p>
            <a:fld id="{A7E25D06-9882-4E46-9327-9B5A73CDC15E}" type="slidenum">
              <a:rPr lang="en-US" smtClean="0"/>
              <a:t>‹#›</a:t>
            </a:fld>
            <a:endParaRPr lang="en-US"/>
          </a:p>
        </p:txBody>
      </p:sp>
    </p:spTree>
    <p:extLst>
      <p:ext uri="{BB962C8B-B14F-4D97-AF65-F5344CB8AC3E}">
        <p14:creationId xmlns:p14="http://schemas.microsoft.com/office/powerpoint/2010/main" val="247037833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9532" y="368660"/>
            <a:ext cx="4608512" cy="800219"/>
          </a:xfrm>
          <a:ln>
            <a:noFill/>
          </a:ln>
        </p:spPr>
        <p:txBody>
          <a:bodyPr wrap="square" lIns="0" tIns="0" rIns="0" bIns="0" anchor="t" anchorCtr="0">
            <a:spAutoFit/>
          </a:bodyPr>
          <a:lstStyle>
            <a:lvl1pPr algn="l">
              <a:defRPr sz="2600" b="1">
                <a:ln>
                  <a:noFill/>
                </a:ln>
                <a:solidFill>
                  <a:srgbClr val="E16D22"/>
                </a:solidFill>
                <a:latin typeface="Arial" pitchFamily="34" charset="0"/>
                <a:cs typeface="Arial" pitchFamily="34" charset="0"/>
              </a:defRPr>
            </a:lvl1pPr>
          </a:lstStyle>
          <a:p>
            <a:r>
              <a:rPr lang="en-US"/>
              <a:t>Click to edit </a:t>
            </a:r>
            <a:br>
              <a:rPr lang="en-US"/>
            </a:br>
            <a:r>
              <a:rPr lang="en-US"/>
              <a:t>Master title style</a:t>
            </a:r>
            <a:endParaRPr lang="en-GB"/>
          </a:p>
        </p:txBody>
      </p:sp>
      <p:sp>
        <p:nvSpPr>
          <p:cNvPr id="6" name="Rectangle 5">
            <a:extLst>
              <a:ext uri="{FF2B5EF4-FFF2-40B4-BE49-F238E27FC236}">
                <a16:creationId xmlns:a16="http://schemas.microsoft.com/office/drawing/2014/main" id="{8096E83E-6D83-4395-8329-FD3E12CA78B8}"/>
              </a:ext>
            </a:extLst>
          </p:cNvPr>
          <p:cNvSpPr/>
          <p:nvPr userDrawn="1"/>
        </p:nvSpPr>
        <p:spPr>
          <a:xfrm>
            <a:off x="0" y="6720317"/>
            <a:ext cx="9144000" cy="137683"/>
          </a:xfrm>
          <a:prstGeom prst="rect">
            <a:avLst/>
          </a:prstGeom>
          <a:solidFill>
            <a:srgbClr val="258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F0351B5-9947-4020-B29C-676E604778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5877272"/>
            <a:ext cx="1224136" cy="789904"/>
          </a:xfrm>
          <a:prstGeom prst="rect">
            <a:avLst/>
          </a:prstGeom>
        </p:spPr>
      </p:pic>
      <p:pic>
        <p:nvPicPr>
          <p:cNvPr id="5" name="Picture 4">
            <a:extLst>
              <a:ext uri="{FF2B5EF4-FFF2-40B4-BE49-F238E27FC236}">
                <a16:creationId xmlns:a16="http://schemas.microsoft.com/office/drawing/2014/main" id="{E6E400B4-C440-47A6-BD8D-12B6EBC32A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0312" y="92720"/>
            <a:ext cx="1619672" cy="551879"/>
          </a:xfrm>
          <a:prstGeom prst="rect">
            <a:avLst/>
          </a:prstGeom>
        </p:spPr>
      </p:pic>
    </p:spTree>
    <p:extLst>
      <p:ext uri="{BB962C8B-B14F-4D97-AF65-F5344CB8AC3E}">
        <p14:creationId xmlns:p14="http://schemas.microsoft.com/office/powerpoint/2010/main" val="611642163"/>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58775" y="3861048"/>
            <a:ext cx="8426450"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59532" y="2708920"/>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358774" y="2780928"/>
            <a:ext cx="8425694" cy="1008112"/>
          </a:xfrm>
        </p:spPr>
        <p:txBody>
          <a:bodyPr/>
          <a:lstStyle>
            <a:lvl1pPr>
              <a:defRPr b="1">
                <a:solidFill>
                  <a:schemeClr val="tx2"/>
                </a:solidFill>
              </a:defRPr>
            </a:lvl1pPr>
          </a:lstStyle>
          <a:p>
            <a:r>
              <a:rPr lang="en-US"/>
              <a:t>Click to edit Master title style</a:t>
            </a:r>
            <a:endParaRPr lang="en-GB"/>
          </a:p>
        </p:txBody>
      </p:sp>
      <p:cxnSp>
        <p:nvCxnSpPr>
          <p:cNvPr id="11" name="Straight Connector 10"/>
          <p:cNvCxnSpPr/>
          <p:nvPr userDrawn="1"/>
        </p:nvCxnSpPr>
        <p:spPr>
          <a:xfrm>
            <a:off x="358775" y="3861048"/>
            <a:ext cx="8426450"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359532" y="2708920"/>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5F0351B5-9947-4020-B29C-676E604778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068096"/>
            <a:ext cx="1224136" cy="789904"/>
          </a:xfrm>
          <a:prstGeom prst="rect">
            <a:avLst/>
          </a:prstGeom>
        </p:spPr>
      </p:pic>
      <p:pic>
        <p:nvPicPr>
          <p:cNvPr id="14" name="Picture 13">
            <a:extLst>
              <a:ext uri="{FF2B5EF4-FFF2-40B4-BE49-F238E27FC236}">
                <a16:creationId xmlns:a16="http://schemas.microsoft.com/office/drawing/2014/main" id="{A47BF3BC-8D56-4CD3-8E21-A8C2152BA9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0312" y="92720"/>
            <a:ext cx="1619672" cy="551879"/>
          </a:xfrm>
          <a:prstGeom prst="rect">
            <a:avLst/>
          </a:prstGeom>
        </p:spPr>
      </p:pic>
    </p:spTree>
    <p:extLst>
      <p:ext uri="{BB962C8B-B14F-4D97-AF65-F5344CB8AC3E}">
        <p14:creationId xmlns:p14="http://schemas.microsoft.com/office/powerpoint/2010/main" val="258725913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8" y="728700"/>
            <a:ext cx="6300700" cy="4455324"/>
          </a:xfrm>
          <a:prstGeom prst="rect">
            <a:avLst/>
          </a:prstGeom>
        </p:spPr>
      </p:pic>
      <p:sp>
        <p:nvSpPr>
          <p:cNvPr id="8"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a:p>
        </p:txBody>
      </p:sp>
      <p:cxnSp>
        <p:nvCxnSpPr>
          <p:cNvPr id="10" name="Straight Connector 9"/>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4"/>
          </p:nvPr>
        </p:nvSpPr>
        <p:spPr/>
        <p:txBody>
          <a:bodyPr/>
          <a:lstStyle/>
          <a:p>
            <a:fld id="{40C85525-34BA-42AB-9145-1C1207FA4778}" type="slidenum">
              <a:rPr lang="en-GB" smtClean="0"/>
              <a:pPr/>
              <a:t>‹#›</a:t>
            </a:fld>
            <a:endParaRPr lang="en-GB"/>
          </a:p>
        </p:txBody>
      </p:sp>
      <p:sp>
        <p:nvSpPr>
          <p:cNvPr id="2" name="Footer Placeholder 1"/>
          <p:cNvSpPr>
            <a:spLocks noGrp="1"/>
          </p:cNvSpPr>
          <p:nvPr>
            <p:ph type="ftr" sz="quarter" idx="15"/>
          </p:nvPr>
        </p:nvSpPr>
        <p:spPr/>
        <p:txBody>
          <a:bodyPr/>
          <a:lstStyle/>
          <a:p>
            <a:pPr>
              <a:defRPr/>
            </a:pPr>
            <a:r>
              <a:rPr lang="en-GB"/>
              <a:t>Insert presentation title here 00/00/2016</a:t>
            </a:r>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National Apprenticeship Service</a:t>
            </a:r>
          </a:p>
        </p:txBody>
      </p:sp>
    </p:spTree>
    <p:extLst>
      <p:ext uri="{BB962C8B-B14F-4D97-AF65-F5344CB8AC3E}">
        <p14:creationId xmlns:p14="http://schemas.microsoft.com/office/powerpoint/2010/main" val="628236147"/>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ivider 2">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467544" y="764704"/>
            <a:ext cx="8217719" cy="4356484"/>
          </a:xfrm>
          <a:prstGeom prst="rect">
            <a:avLst/>
          </a:prstGeom>
        </p:spPr>
      </p:pic>
      <p:sp>
        <p:nvSpPr>
          <p:cNvPr id="17"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a:p>
        </p:txBody>
      </p:sp>
      <p:cxnSp>
        <p:nvCxnSpPr>
          <p:cNvPr id="19" name="Straight Connector 18"/>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0"/>
          </p:nvPr>
        </p:nvSpPr>
        <p:spPr/>
        <p:txBody>
          <a:bodyPr/>
          <a:lstStyle/>
          <a:p>
            <a:pPr>
              <a:defRPr/>
            </a:pPr>
            <a:r>
              <a:rPr lang="en-GB"/>
              <a:t>Insert presentation title here 00/00/2016</a:t>
            </a:r>
          </a:p>
        </p:txBody>
      </p:sp>
      <p:sp>
        <p:nvSpPr>
          <p:cNvPr id="4" name="Slide Number Placeholder 3"/>
          <p:cNvSpPr>
            <a:spLocks noGrp="1"/>
          </p:cNvSpPr>
          <p:nvPr>
            <p:ph type="sldNum" sz="quarter" idx="11"/>
          </p:nvPr>
        </p:nvSpPr>
        <p:spPr/>
        <p:txBody>
          <a:bodyPr/>
          <a:lstStyle/>
          <a:p>
            <a:fld id="{40C85525-34BA-42AB-9145-1C1207FA4778}" type="slidenum">
              <a:rPr lang="en-GB" smtClean="0"/>
              <a:pPr/>
              <a:t>‹#›</a:t>
            </a:fld>
            <a:endParaRPr lang="en-GB"/>
          </a:p>
        </p:txBody>
      </p:sp>
      <p:sp>
        <p:nvSpPr>
          <p:cNvPr id="10"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National Apprenticeship Service</a:t>
            </a:r>
          </a:p>
        </p:txBody>
      </p:sp>
    </p:spTree>
    <p:extLst>
      <p:ext uri="{BB962C8B-B14F-4D97-AF65-F5344CB8AC3E}">
        <p14:creationId xmlns:p14="http://schemas.microsoft.com/office/powerpoint/2010/main" val="3782274093"/>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1163402" y="764704"/>
            <a:ext cx="6826002" cy="4356484"/>
          </a:xfrm>
          <a:prstGeom prst="rect">
            <a:avLst/>
          </a:prstGeom>
        </p:spPr>
      </p:pic>
      <p:sp>
        <p:nvSpPr>
          <p:cNvPr id="2"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a:p>
        </p:txBody>
      </p:sp>
      <p:cxnSp>
        <p:nvCxnSpPr>
          <p:cNvPr id="8" name="Straight Connector 7"/>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p:cNvSpPr>
            <a:spLocks noGrp="1"/>
          </p:cNvSpPr>
          <p:nvPr>
            <p:ph type="ftr" sz="quarter" idx="10"/>
          </p:nvPr>
        </p:nvSpPr>
        <p:spPr/>
        <p:txBody>
          <a:bodyPr/>
          <a:lstStyle/>
          <a:p>
            <a:pPr>
              <a:defRPr/>
            </a:pPr>
            <a:r>
              <a:rPr lang="en-GB"/>
              <a:t>Insert presentation title here 00/00/2016</a:t>
            </a:r>
          </a:p>
        </p:txBody>
      </p:sp>
      <p:sp>
        <p:nvSpPr>
          <p:cNvPr id="6" name="Slide Number Placeholder 5"/>
          <p:cNvSpPr>
            <a:spLocks noGrp="1"/>
          </p:cNvSpPr>
          <p:nvPr>
            <p:ph type="sldNum" sz="quarter" idx="11"/>
          </p:nvPr>
        </p:nvSpPr>
        <p:spPr/>
        <p:txBody>
          <a:bodyPr/>
          <a:lstStyle/>
          <a:p>
            <a:fld id="{40C85525-34BA-42AB-9145-1C1207FA4778}" type="slidenum">
              <a:rPr lang="en-GB" smtClean="0"/>
              <a:pPr/>
              <a:t>‹#›</a:t>
            </a:fld>
            <a:endParaRPr lang="en-GB"/>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National Apprenticeship Service</a:t>
            </a:r>
          </a:p>
        </p:txBody>
      </p:sp>
    </p:spTree>
    <p:extLst>
      <p:ext uri="{BB962C8B-B14F-4D97-AF65-F5344CB8AC3E}">
        <p14:creationId xmlns:p14="http://schemas.microsoft.com/office/powerpoint/2010/main" val="143542657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liver - tex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lvl1pPr>
              <a:defRPr b="1"/>
            </a:lvl1pPr>
          </a:lstStyle>
          <a:p>
            <a:r>
              <a:rPr lang="en-US"/>
              <a:t>Click to edit Master title style</a:t>
            </a:r>
            <a:endParaRPr lang="en-GB"/>
          </a:p>
        </p:txBody>
      </p:sp>
      <p:sp>
        <p:nvSpPr>
          <p:cNvPr id="4" name="Content Placeholder 3"/>
          <p:cNvSpPr>
            <a:spLocks noGrp="1"/>
          </p:cNvSpPr>
          <p:nvPr>
            <p:ph sz="quarter" idx="12"/>
          </p:nvPr>
        </p:nvSpPr>
        <p:spPr>
          <a:xfrm>
            <a:off x="358775" y="1557338"/>
            <a:ext cx="8316913"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3"/>
          </p:nvPr>
        </p:nvSpPr>
        <p:spPr/>
        <p:txBody>
          <a:bodyPr/>
          <a:lstStyle/>
          <a:p>
            <a:pPr>
              <a:defRPr/>
            </a:pPr>
            <a:r>
              <a:rPr lang="en-GB"/>
              <a:t>Insert presentation title here 00/00/2016</a:t>
            </a:r>
          </a:p>
        </p:txBody>
      </p:sp>
      <p:sp>
        <p:nvSpPr>
          <p:cNvPr id="10" name="Slide Number Placeholder 9"/>
          <p:cNvSpPr>
            <a:spLocks noGrp="1"/>
          </p:cNvSpPr>
          <p:nvPr>
            <p:ph type="sldNum" sz="quarter" idx="14"/>
          </p:nvPr>
        </p:nvSpPr>
        <p:spPr/>
        <p:txBody>
          <a:bodyPr/>
          <a:lstStyle/>
          <a:p>
            <a:fld id="{40C85525-34BA-42AB-9145-1C1207FA4778}" type="slidenum">
              <a:rPr lang="en-GB" smtClean="0"/>
              <a:pPr/>
              <a:t>‹#›</a:t>
            </a:fld>
            <a:endParaRPr lang="en-GB"/>
          </a:p>
        </p:txBody>
      </p:sp>
      <p:sp>
        <p:nvSpPr>
          <p:cNvPr id="7"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National Apprenticeship Service</a:t>
            </a:r>
          </a:p>
        </p:txBody>
      </p:sp>
    </p:spTree>
    <p:extLst>
      <p:ext uri="{BB962C8B-B14F-4D97-AF65-F5344CB8AC3E}">
        <p14:creationId xmlns:p14="http://schemas.microsoft.com/office/powerpoint/2010/main" val="1215887792"/>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liver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a:p>
        </p:txBody>
      </p:sp>
      <p:sp>
        <p:nvSpPr>
          <p:cNvPr id="13" name="Text Placeholder 2"/>
          <p:cNvSpPr>
            <a:spLocks noGrp="1"/>
          </p:cNvSpPr>
          <p:nvPr>
            <p:ph idx="12"/>
          </p:nvPr>
        </p:nvSpPr>
        <p:spPr>
          <a:xfrm>
            <a:off x="4672198" y="1557338"/>
            <a:ext cx="4113027" cy="4716462"/>
          </a:xfrm>
          <a:prstGeom prst="rect">
            <a:avLst/>
          </a:prstGeom>
        </p:spPr>
        <p:txBody>
          <a:bodyPr vert="horz" lIns="0" tIns="0" rIns="0" bIns="0" rtlCol="0">
            <a:noAutofit/>
          </a:bodyPr>
          <a:lstStyle/>
          <a:p>
            <a:pPr lvl="0"/>
            <a:r>
              <a:rPr lang="en-US"/>
              <a:t>Click to edit Master text styles</a:t>
            </a:r>
          </a:p>
        </p:txBody>
      </p:sp>
      <p:sp>
        <p:nvSpPr>
          <p:cNvPr id="14" name="Footer Placeholder 4"/>
          <p:cNvSpPr txBox="1">
            <a:spLocks/>
          </p:cNvSpPr>
          <p:nvPr/>
        </p:nvSpPr>
        <p:spPr>
          <a:xfrm>
            <a:off x="7740352" y="368660"/>
            <a:ext cx="1036270"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a:solidFill>
                <a:schemeClr val="tx1"/>
              </a:solidFill>
            </a:endParaRPr>
          </a:p>
        </p:txBody>
      </p:sp>
      <p:sp>
        <p:nvSpPr>
          <p:cNvPr id="8" name="Footer Placeholder 4"/>
          <p:cNvSpPr txBox="1">
            <a:spLocks/>
          </p:cNvSpPr>
          <p:nvPr userDrawn="1"/>
        </p:nvSpPr>
        <p:spPr>
          <a:xfrm>
            <a:off x="7740352" y="368660"/>
            <a:ext cx="1036270"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a:solidFill>
                <a:schemeClr val="tx1"/>
              </a:solidFill>
            </a:endParaRPr>
          </a:p>
        </p:txBody>
      </p:sp>
      <p:sp>
        <p:nvSpPr>
          <p:cNvPr id="4" name="Content Placeholder 3"/>
          <p:cNvSpPr>
            <a:spLocks noGrp="1"/>
          </p:cNvSpPr>
          <p:nvPr>
            <p:ph sz="quarter" idx="13"/>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4"/>
          </p:nvPr>
        </p:nvSpPr>
        <p:spPr/>
        <p:txBody>
          <a:bodyPr/>
          <a:lstStyle/>
          <a:p>
            <a:pPr>
              <a:defRPr/>
            </a:pPr>
            <a:r>
              <a:rPr lang="en-GB"/>
              <a:t>Insert presentation title here 00/00/2016</a:t>
            </a:r>
          </a:p>
        </p:txBody>
      </p:sp>
      <p:sp>
        <p:nvSpPr>
          <p:cNvPr id="7" name="Slide Number Placeholder 6"/>
          <p:cNvSpPr>
            <a:spLocks noGrp="1"/>
          </p:cNvSpPr>
          <p:nvPr>
            <p:ph type="sldNum" sz="quarter" idx="15"/>
          </p:nvPr>
        </p:nvSpPr>
        <p:spPr/>
        <p:txBody>
          <a:bodyPr/>
          <a:lstStyle/>
          <a:p>
            <a:fld id="{40C85525-34BA-42AB-9145-1C1207FA4778}" type="slidenum">
              <a:rPr lang="en-GB" smtClean="0"/>
              <a:pPr/>
              <a:t>‹#›</a:t>
            </a:fld>
            <a:endParaRPr lang="en-GB"/>
          </a:p>
        </p:txBody>
      </p:sp>
      <p:sp>
        <p:nvSpPr>
          <p:cNvPr id="10"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National Apprenticeship Service</a:t>
            </a:r>
          </a:p>
        </p:txBody>
      </p:sp>
    </p:spTree>
    <p:extLst>
      <p:ext uri="{BB962C8B-B14F-4D97-AF65-F5344CB8AC3E}">
        <p14:creationId xmlns:p14="http://schemas.microsoft.com/office/powerpoint/2010/main" val="62237460"/>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58775" y="3861048"/>
            <a:ext cx="8426450"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59532" y="2708920"/>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358774" y="2780928"/>
            <a:ext cx="8425694" cy="1008112"/>
          </a:xfrm>
        </p:spPr>
        <p:txBody>
          <a:bodyPr/>
          <a:lstStyle>
            <a:lvl1pPr>
              <a:defRPr b="1">
                <a:solidFill>
                  <a:schemeClr val="tx2"/>
                </a:solidFill>
              </a:defRPr>
            </a:lvl1pPr>
          </a:lstStyle>
          <a:p>
            <a:r>
              <a:rPr lang="en-US"/>
              <a:t>Click to edit Master title style</a:t>
            </a:r>
            <a:endParaRPr lang="en-GB" dirty="0"/>
          </a:p>
        </p:txBody>
      </p:sp>
      <p:cxnSp>
        <p:nvCxnSpPr>
          <p:cNvPr id="11" name="Straight Connector 10"/>
          <p:cNvCxnSpPr/>
          <p:nvPr userDrawn="1"/>
        </p:nvCxnSpPr>
        <p:spPr>
          <a:xfrm>
            <a:off x="358775" y="3861048"/>
            <a:ext cx="8426450"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359532" y="2708920"/>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5974696"/>
            <a:ext cx="1215031" cy="622656"/>
          </a:xfrm>
          <a:prstGeom prst="rect">
            <a:avLst/>
          </a:prstGeom>
        </p:spPr>
      </p:pic>
      <p:pic>
        <p:nvPicPr>
          <p:cNvPr id="9" name="Picture 8">
            <a:extLst>
              <a:ext uri="{FF2B5EF4-FFF2-40B4-BE49-F238E27FC236}">
                <a16:creationId xmlns:a16="http://schemas.microsoft.com/office/drawing/2014/main" id="{428BF7A2-437E-411E-AD32-19554D07AB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0312" y="92720"/>
            <a:ext cx="1619672" cy="551879"/>
          </a:xfrm>
          <a:prstGeom prst="rect">
            <a:avLst/>
          </a:prstGeom>
        </p:spPr>
      </p:pic>
    </p:spTree>
    <p:extLst>
      <p:ext uri="{BB962C8B-B14F-4D97-AF65-F5344CB8AC3E}">
        <p14:creationId xmlns:p14="http://schemas.microsoft.com/office/powerpoint/2010/main" val="259570703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liver - graph and tex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a:p>
        </p:txBody>
      </p:sp>
      <p:sp>
        <p:nvSpPr>
          <p:cNvPr id="4" name="Content Placeholder 3"/>
          <p:cNvSpPr>
            <a:spLocks noGrp="1"/>
          </p:cNvSpPr>
          <p:nvPr>
            <p:ph sz="quarter" idx="13"/>
          </p:nvPr>
        </p:nvSpPr>
        <p:spPr>
          <a:xfrm>
            <a:off x="6624638" y="1557338"/>
            <a:ext cx="2160587" cy="471646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14"/>
          </p:nvPr>
        </p:nvSpPr>
        <p:spPr>
          <a:xfrm>
            <a:off x="358775" y="1557338"/>
            <a:ext cx="6193445"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p:cNvSpPr>
            <a:spLocks noGrp="1"/>
          </p:cNvSpPr>
          <p:nvPr>
            <p:ph type="ftr" sz="quarter" idx="15"/>
          </p:nvPr>
        </p:nvSpPr>
        <p:spPr/>
        <p:txBody>
          <a:bodyPr/>
          <a:lstStyle/>
          <a:p>
            <a:pPr>
              <a:defRPr/>
            </a:pPr>
            <a:r>
              <a:rPr lang="en-GB"/>
              <a:t>Insert presentation title here 00/00/2016</a:t>
            </a:r>
          </a:p>
        </p:txBody>
      </p:sp>
      <p:sp>
        <p:nvSpPr>
          <p:cNvPr id="10" name="Slide Number Placeholder 9"/>
          <p:cNvSpPr>
            <a:spLocks noGrp="1"/>
          </p:cNvSpPr>
          <p:nvPr>
            <p:ph type="sldNum" sz="quarter" idx="16"/>
          </p:nvPr>
        </p:nvSpPr>
        <p:spPr/>
        <p:txBody>
          <a:bodyPr/>
          <a:lstStyle/>
          <a:p>
            <a:fld id="{40C85525-34BA-42AB-9145-1C1207FA4778}" type="slidenum">
              <a:rPr lang="en-GB" smtClean="0"/>
              <a:pPr/>
              <a:t>‹#›</a:t>
            </a:fld>
            <a:endParaRPr lang="en-GB"/>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National Apprenticeship Service</a:t>
            </a:r>
          </a:p>
        </p:txBody>
      </p:sp>
    </p:spTree>
    <p:extLst>
      <p:ext uri="{BB962C8B-B14F-4D97-AF65-F5344CB8AC3E}">
        <p14:creationId xmlns:p14="http://schemas.microsoft.com/office/powerpoint/2010/main" val="173644092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renticeships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358776" y="360000"/>
            <a:ext cx="8425692" cy="981438"/>
          </a:xfrm>
        </p:spPr>
        <p:txBody>
          <a:bodyPr/>
          <a:lstStyle/>
          <a:p>
            <a:r>
              <a:rPr lang="en-US"/>
              <a:t>Click to edit Master title style</a:t>
            </a:r>
            <a:endParaRPr lang="en-GB"/>
          </a:p>
        </p:txBody>
      </p:sp>
      <p:sp>
        <p:nvSpPr>
          <p:cNvPr id="13" name="Content Placeholder 5"/>
          <p:cNvSpPr>
            <a:spLocks noGrp="1"/>
          </p:cNvSpPr>
          <p:nvPr>
            <p:ph sz="quarter" idx="4"/>
          </p:nvPr>
        </p:nvSpPr>
        <p:spPr>
          <a:xfrm>
            <a:off x="4679949" y="1557338"/>
            <a:ext cx="4105275" cy="456882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2"/>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3"/>
          </p:nvPr>
        </p:nvSpPr>
        <p:spPr/>
        <p:txBody>
          <a:bodyPr/>
          <a:lstStyle/>
          <a:p>
            <a:pPr>
              <a:defRPr/>
            </a:pPr>
            <a:r>
              <a:rPr lang="en-GB"/>
              <a:t>Insert presentation title here 00/00/2016</a:t>
            </a:r>
          </a:p>
        </p:txBody>
      </p:sp>
      <p:sp>
        <p:nvSpPr>
          <p:cNvPr id="6" name="Slide Number Placeholder 5"/>
          <p:cNvSpPr>
            <a:spLocks noGrp="1"/>
          </p:cNvSpPr>
          <p:nvPr>
            <p:ph type="sldNum" sz="quarter" idx="14"/>
          </p:nvPr>
        </p:nvSpPr>
        <p:spPr/>
        <p:txBody>
          <a:bodyPr/>
          <a:lstStyle/>
          <a:p>
            <a:fld id="{40C85525-34BA-42AB-9145-1C1207FA4778}" type="slidenum">
              <a:rPr lang="en-GB" smtClean="0"/>
              <a:pPr/>
              <a:t>‹#›</a:t>
            </a:fld>
            <a:endParaRPr lang="en-GB"/>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National Apprenticeship Service</a:t>
            </a:r>
          </a:p>
        </p:txBody>
      </p:sp>
    </p:spTree>
    <p:extLst>
      <p:ext uri="{BB962C8B-B14F-4D97-AF65-F5344CB8AC3E}">
        <p14:creationId xmlns:p14="http://schemas.microsoft.com/office/powerpoint/2010/main" val="152371346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renticeships - text and 2 objects">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a:p>
        </p:txBody>
      </p:sp>
      <p:sp>
        <p:nvSpPr>
          <p:cNvPr id="13" name="Content Placeholder 5"/>
          <p:cNvSpPr>
            <a:spLocks noGrp="1"/>
          </p:cNvSpPr>
          <p:nvPr>
            <p:ph sz="quarter" idx="4"/>
          </p:nvPr>
        </p:nvSpPr>
        <p:spPr>
          <a:xfrm>
            <a:off x="4668838" y="3753035"/>
            <a:ext cx="4116387"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4" name="Content Placeholder 5"/>
          <p:cNvSpPr>
            <a:spLocks noGrp="1"/>
          </p:cNvSpPr>
          <p:nvPr>
            <p:ph sz="quarter" idx="12"/>
          </p:nvPr>
        </p:nvSpPr>
        <p:spPr>
          <a:xfrm>
            <a:off x="338045" y="3753035"/>
            <a:ext cx="4137118"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3"/>
          </p:nvPr>
        </p:nvSpPr>
        <p:spPr>
          <a:xfrm>
            <a:off x="358775" y="1557338"/>
            <a:ext cx="8426450"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4"/>
          </p:nvPr>
        </p:nvSpPr>
        <p:spPr/>
        <p:txBody>
          <a:bodyPr/>
          <a:lstStyle/>
          <a:p>
            <a:pPr>
              <a:defRPr/>
            </a:pPr>
            <a:r>
              <a:rPr lang="en-GB"/>
              <a:t>Insert presentation title here 00/00/2016</a:t>
            </a:r>
          </a:p>
        </p:txBody>
      </p:sp>
      <p:sp>
        <p:nvSpPr>
          <p:cNvPr id="6" name="Slide Number Placeholder 5"/>
          <p:cNvSpPr>
            <a:spLocks noGrp="1"/>
          </p:cNvSpPr>
          <p:nvPr>
            <p:ph type="sldNum" sz="quarter" idx="15"/>
          </p:nvPr>
        </p:nvSpPr>
        <p:spPr/>
        <p:txBody>
          <a:bodyPr/>
          <a:lstStyle/>
          <a:p>
            <a:fld id="{40C85525-34BA-42AB-9145-1C1207FA4778}" type="slidenum">
              <a:rPr lang="en-GB" smtClean="0"/>
              <a:pPr/>
              <a:t>‹#›</a:t>
            </a:fld>
            <a:endParaRPr lang="en-GB"/>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National Apprenticeship Service</a:t>
            </a:r>
          </a:p>
        </p:txBody>
      </p:sp>
    </p:spTree>
    <p:extLst>
      <p:ext uri="{BB962C8B-B14F-4D97-AF65-F5344CB8AC3E}">
        <p14:creationId xmlns:p14="http://schemas.microsoft.com/office/powerpoint/2010/main" val="2291730727"/>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renticeships deliver - text and graph">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lvl1pPr>
              <a:defRPr/>
            </a:lvl1pPr>
          </a:lstStyle>
          <a:p>
            <a:r>
              <a:rPr lang="en-US"/>
              <a:t>Click to edit Master title style</a:t>
            </a:r>
            <a:endParaRPr lang="en-GB"/>
          </a:p>
        </p:txBody>
      </p:sp>
      <p:sp>
        <p:nvSpPr>
          <p:cNvPr id="13" name="Content Placeholder 5"/>
          <p:cNvSpPr>
            <a:spLocks noGrp="1"/>
          </p:cNvSpPr>
          <p:nvPr>
            <p:ph sz="quarter" idx="4"/>
          </p:nvPr>
        </p:nvSpPr>
        <p:spPr>
          <a:xfrm>
            <a:off x="4668838" y="1557338"/>
            <a:ext cx="4116387"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3" name="Footer Placeholder 2"/>
          <p:cNvSpPr>
            <a:spLocks noGrp="1"/>
          </p:cNvSpPr>
          <p:nvPr>
            <p:ph type="ftr" sz="quarter" idx="10"/>
          </p:nvPr>
        </p:nvSpPr>
        <p:spPr/>
        <p:txBody>
          <a:bodyPr/>
          <a:lstStyle/>
          <a:p>
            <a:pPr>
              <a:defRPr/>
            </a:pPr>
            <a:r>
              <a:rPr lang="en-GB"/>
              <a:t>Insert presentation title here 00/00/2016</a:t>
            </a:r>
          </a:p>
        </p:txBody>
      </p:sp>
      <p:sp>
        <p:nvSpPr>
          <p:cNvPr id="4" name="Slide Number Placeholder 3"/>
          <p:cNvSpPr>
            <a:spLocks noGrp="1"/>
          </p:cNvSpPr>
          <p:nvPr>
            <p:ph type="sldNum" sz="quarter" idx="11"/>
          </p:nvPr>
        </p:nvSpPr>
        <p:spPr/>
        <p:txBody>
          <a:bodyPr/>
          <a:lstStyle/>
          <a:p>
            <a:fld id="{40C85525-34BA-42AB-9145-1C1207FA4778}" type="slidenum">
              <a:rPr lang="en-GB" smtClean="0"/>
              <a:pPr/>
              <a:t>‹#›</a:t>
            </a:fld>
            <a:endParaRPr lang="en-GB"/>
          </a:p>
        </p:txBody>
      </p:sp>
      <p:sp>
        <p:nvSpPr>
          <p:cNvPr id="14" name="Content Placeholder 3"/>
          <p:cNvSpPr>
            <a:spLocks noGrp="1"/>
          </p:cNvSpPr>
          <p:nvPr>
            <p:ph sz="quarter" idx="12"/>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National Apprenticeship Service</a:t>
            </a:r>
          </a:p>
        </p:txBody>
      </p:sp>
    </p:spTree>
    <p:extLst>
      <p:ext uri="{BB962C8B-B14F-4D97-AF65-F5344CB8AC3E}">
        <p14:creationId xmlns:p14="http://schemas.microsoft.com/office/powerpoint/2010/main" val="2003017211"/>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6" name="Slide Number Placeholder 5"/>
          <p:cNvSpPr>
            <a:spLocks noGrp="1"/>
          </p:cNvSpPr>
          <p:nvPr>
            <p:ph type="sldNum" sz="quarter" idx="12"/>
          </p:nvPr>
        </p:nvSpPr>
        <p:spPr/>
        <p:txBody>
          <a:bodyPr/>
          <a:lstStyle/>
          <a:p>
            <a:fld id="{A7E25D06-9882-4E46-9327-9B5A73CDC15E}" type="slidenum">
              <a:rPr lang="en-US" smtClean="0"/>
              <a:t>‹#›</a:t>
            </a:fld>
            <a:endParaRPr lang="en-US"/>
          </a:p>
        </p:txBody>
      </p:sp>
    </p:spTree>
    <p:extLst>
      <p:ext uri="{BB962C8B-B14F-4D97-AF65-F5344CB8AC3E}">
        <p14:creationId xmlns:p14="http://schemas.microsoft.com/office/powerpoint/2010/main" val="3836989756"/>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9532" y="368660"/>
            <a:ext cx="4608512" cy="800219"/>
          </a:xfrm>
          <a:ln>
            <a:noFill/>
          </a:ln>
        </p:spPr>
        <p:txBody>
          <a:bodyPr wrap="square" lIns="0" tIns="0" rIns="0" bIns="0" anchor="t" anchorCtr="0">
            <a:spAutoFit/>
          </a:bodyPr>
          <a:lstStyle>
            <a:lvl1pPr algn="l">
              <a:defRPr sz="2600" b="1">
                <a:ln>
                  <a:noFill/>
                </a:ln>
                <a:solidFill>
                  <a:srgbClr val="2F8FD1"/>
                </a:solidFill>
                <a:latin typeface="Arial" pitchFamily="34" charset="0"/>
                <a:cs typeface="Arial" pitchFamily="34" charset="0"/>
              </a:defRPr>
            </a:lvl1pPr>
          </a:lstStyle>
          <a:p>
            <a:r>
              <a:rPr lang="en-US" dirty="0"/>
              <a:t>Click to edit </a:t>
            </a:r>
            <a:br>
              <a:rPr lang="en-US" dirty="0"/>
            </a:br>
            <a:r>
              <a:rPr lang="en-US" dirty="0"/>
              <a:t>Master 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5974696"/>
            <a:ext cx="1215031" cy="622656"/>
          </a:xfrm>
          <a:prstGeom prst="rect">
            <a:avLst/>
          </a:prstGeom>
        </p:spPr>
      </p:pic>
      <p:sp>
        <p:nvSpPr>
          <p:cNvPr id="6" name="Rectangle 5">
            <a:extLst>
              <a:ext uri="{FF2B5EF4-FFF2-40B4-BE49-F238E27FC236}">
                <a16:creationId xmlns:a16="http://schemas.microsoft.com/office/drawing/2014/main" id="{8096E83E-6D83-4395-8329-FD3E12CA78B8}"/>
              </a:ext>
            </a:extLst>
          </p:cNvPr>
          <p:cNvSpPr/>
          <p:nvPr userDrawn="1"/>
        </p:nvSpPr>
        <p:spPr>
          <a:xfrm>
            <a:off x="0" y="6720317"/>
            <a:ext cx="9144000" cy="137683"/>
          </a:xfrm>
          <a:prstGeom prst="rect">
            <a:avLst/>
          </a:prstGeom>
          <a:solidFill>
            <a:srgbClr val="2F8FD1"/>
          </a:solid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90316D-D277-4EAC-A8A8-A5788F3965AD}"/>
              </a:ext>
            </a:extLst>
          </p:cNvPr>
          <p:cNvPicPr>
            <a:picLocks noChangeAspect="1"/>
          </p:cNvPicPr>
          <p:nvPr userDrawn="1"/>
        </p:nvPicPr>
        <p:blipFill rotWithShape="1">
          <a:blip r:embed="rId3"/>
          <a:srcRect l="78350" t="27155" r="12200" b="54569"/>
          <a:stretch/>
        </p:blipFill>
        <p:spPr>
          <a:xfrm>
            <a:off x="7668344" y="220189"/>
            <a:ext cx="1350150" cy="900100"/>
          </a:xfrm>
          <a:prstGeom prst="rect">
            <a:avLst/>
          </a:prstGeom>
        </p:spPr>
      </p:pic>
    </p:spTree>
    <p:extLst>
      <p:ext uri="{BB962C8B-B14F-4D97-AF65-F5344CB8AC3E}">
        <p14:creationId xmlns:p14="http://schemas.microsoft.com/office/powerpoint/2010/main" val="2677612276"/>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58775" y="3861048"/>
            <a:ext cx="8426450"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59532" y="2708920"/>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358774" y="2780928"/>
            <a:ext cx="8425694" cy="1008112"/>
          </a:xfrm>
        </p:spPr>
        <p:txBody>
          <a:bodyPr/>
          <a:lstStyle>
            <a:lvl1pPr>
              <a:defRPr b="1">
                <a:solidFill>
                  <a:schemeClr val="tx2"/>
                </a:solidFill>
              </a:defRPr>
            </a:lvl1pPr>
          </a:lstStyle>
          <a:p>
            <a:r>
              <a:rPr lang="en-US"/>
              <a:t>Click to edit Master title style</a:t>
            </a:r>
            <a:endParaRPr lang="en-GB" dirty="0"/>
          </a:p>
        </p:txBody>
      </p:sp>
      <p:cxnSp>
        <p:nvCxnSpPr>
          <p:cNvPr id="11" name="Straight Connector 10"/>
          <p:cNvCxnSpPr/>
          <p:nvPr userDrawn="1"/>
        </p:nvCxnSpPr>
        <p:spPr>
          <a:xfrm>
            <a:off x="358775" y="3861048"/>
            <a:ext cx="8426450"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359532" y="2708920"/>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5974696"/>
            <a:ext cx="1215031" cy="62265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349434"/>
            <a:ext cx="1823262" cy="576350"/>
          </a:xfrm>
          <a:prstGeom prst="rect">
            <a:avLst/>
          </a:prstGeom>
        </p:spPr>
      </p:pic>
    </p:spTree>
    <p:extLst>
      <p:ext uri="{BB962C8B-B14F-4D97-AF65-F5344CB8AC3E}">
        <p14:creationId xmlns:p14="http://schemas.microsoft.com/office/powerpoint/2010/main" val="374032896"/>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8" y="728700"/>
            <a:ext cx="6300700" cy="4455324"/>
          </a:xfrm>
          <a:prstGeom prst="rect">
            <a:avLst/>
          </a:prstGeom>
        </p:spPr>
      </p:pic>
      <p:sp>
        <p:nvSpPr>
          <p:cNvPr id="8"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10" name="Straight Connector 9"/>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4"/>
          </p:nvPr>
        </p:nvSpPr>
        <p:spPr/>
        <p:txBody>
          <a:bodyPr/>
          <a:lstStyle/>
          <a:p>
            <a:fld id="{40C85525-34BA-42AB-9145-1C1207FA4778}" type="slidenum">
              <a:rPr lang="en-GB" smtClean="0"/>
              <a:pPr/>
              <a:t>‹#›</a:t>
            </a:fld>
            <a:endParaRPr lang="en-GB" dirty="0"/>
          </a:p>
        </p:txBody>
      </p:sp>
      <p:sp>
        <p:nvSpPr>
          <p:cNvPr id="2" name="Footer Placeholder 1"/>
          <p:cNvSpPr>
            <a:spLocks noGrp="1"/>
          </p:cNvSpPr>
          <p:nvPr>
            <p:ph type="ftr" sz="quarter" idx="15"/>
          </p:nvPr>
        </p:nvSpPr>
        <p:spPr/>
        <p:txBody>
          <a:bodyPr/>
          <a:lstStyle/>
          <a:p>
            <a:pPr>
              <a:defRPr/>
            </a:pPr>
            <a:r>
              <a:rPr lang="en-GB" dirty="0"/>
              <a:t>Insert presentation title here 00/00/2016</a:t>
            </a:r>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1566532538"/>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vider 2">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467544" y="764704"/>
            <a:ext cx="8217719" cy="4356484"/>
          </a:xfrm>
          <a:prstGeom prst="rect">
            <a:avLst/>
          </a:prstGeom>
        </p:spPr>
      </p:pic>
      <p:sp>
        <p:nvSpPr>
          <p:cNvPr id="17"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19" name="Straight Connector 18"/>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0"/>
          </p:nvPr>
        </p:nvSpPr>
        <p:spPr/>
        <p:txBody>
          <a:bodyPr/>
          <a:lstStyle/>
          <a:p>
            <a:pPr>
              <a:defRPr/>
            </a:pPr>
            <a:r>
              <a:rPr lang="en-GB"/>
              <a:t>Insert presentation title here 00/00/2016</a:t>
            </a:r>
            <a:endParaRPr lang="en-GB" dirty="0"/>
          </a:p>
        </p:txBody>
      </p:sp>
      <p:sp>
        <p:nvSpPr>
          <p:cNvPr id="4" name="Slide Number Placeholder 3"/>
          <p:cNvSpPr>
            <a:spLocks noGrp="1"/>
          </p:cNvSpPr>
          <p:nvPr>
            <p:ph type="sldNum" sz="quarter" idx="11"/>
          </p:nvPr>
        </p:nvSpPr>
        <p:spPr/>
        <p:txBody>
          <a:bodyPr/>
          <a:lstStyle/>
          <a:p>
            <a:fld id="{40C85525-34BA-42AB-9145-1C1207FA4778}" type="slidenum">
              <a:rPr lang="en-GB" smtClean="0"/>
              <a:pPr/>
              <a:t>‹#›</a:t>
            </a:fld>
            <a:endParaRPr lang="en-GB" dirty="0"/>
          </a:p>
        </p:txBody>
      </p:sp>
      <p:sp>
        <p:nvSpPr>
          <p:cNvPr id="10"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124274066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1163402" y="764704"/>
            <a:ext cx="6826002" cy="4356484"/>
          </a:xfrm>
          <a:prstGeom prst="rect">
            <a:avLst/>
          </a:prstGeom>
        </p:spPr>
      </p:pic>
      <p:sp>
        <p:nvSpPr>
          <p:cNvPr id="2"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8" name="Straight Connector 7"/>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p:cNvSpPr>
            <a:spLocks noGrp="1"/>
          </p:cNvSpPr>
          <p:nvPr>
            <p:ph type="ftr" sz="quarter" idx="10"/>
          </p:nvPr>
        </p:nvSpPr>
        <p:spPr/>
        <p:txBody>
          <a:bodyPr/>
          <a:lstStyle/>
          <a:p>
            <a:pPr>
              <a:defRPr/>
            </a:pPr>
            <a:r>
              <a:rPr lang="en-GB"/>
              <a:t>Insert presentation title here 00/00/2016</a:t>
            </a:r>
            <a:endParaRPr lang="en-GB" dirty="0"/>
          </a:p>
        </p:txBody>
      </p:sp>
      <p:sp>
        <p:nvSpPr>
          <p:cNvPr id="6" name="Slide Number Placeholder 5"/>
          <p:cNvSpPr>
            <a:spLocks noGrp="1"/>
          </p:cNvSpPr>
          <p:nvPr>
            <p:ph type="sldNum" sz="quarter" idx="11"/>
          </p:nvPr>
        </p:nvSpPr>
        <p:spPr/>
        <p:txBody>
          <a:bodyPr/>
          <a:lstStyle/>
          <a:p>
            <a:fld id="{40C85525-34BA-42AB-9145-1C1207FA4778}" type="slidenum">
              <a:rPr lang="en-GB" smtClean="0"/>
              <a:pPr/>
              <a:t>‹#›</a:t>
            </a:fld>
            <a:endParaRPr lang="en-GB" dirty="0"/>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3578999862"/>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8" y="728700"/>
            <a:ext cx="6300700" cy="4455324"/>
          </a:xfrm>
          <a:prstGeom prst="rect">
            <a:avLst/>
          </a:prstGeom>
        </p:spPr>
      </p:pic>
      <p:sp>
        <p:nvSpPr>
          <p:cNvPr id="8"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10" name="Straight Connector 9"/>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4"/>
          </p:nvPr>
        </p:nvSpPr>
        <p:spPr/>
        <p:txBody>
          <a:bodyPr/>
          <a:lstStyle/>
          <a:p>
            <a:fld id="{40C85525-34BA-42AB-9145-1C1207FA4778}" type="slidenum">
              <a:rPr lang="en-GB" smtClean="0"/>
              <a:pPr/>
              <a:t>‹#›</a:t>
            </a:fld>
            <a:endParaRPr lang="en-GB" dirty="0"/>
          </a:p>
        </p:txBody>
      </p:sp>
      <p:sp>
        <p:nvSpPr>
          <p:cNvPr id="2" name="Footer Placeholder 1"/>
          <p:cNvSpPr>
            <a:spLocks noGrp="1"/>
          </p:cNvSpPr>
          <p:nvPr>
            <p:ph type="ftr" sz="quarter" idx="15"/>
          </p:nvPr>
        </p:nvSpPr>
        <p:spPr/>
        <p:txBody>
          <a:bodyPr/>
          <a:lstStyle/>
          <a:p>
            <a:pPr>
              <a:defRPr/>
            </a:pPr>
            <a:r>
              <a:rPr lang="en-GB" dirty="0"/>
              <a:t>Insert presentation title here 00/00/2016</a:t>
            </a:r>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1038960298"/>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liver - tex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lvl1pPr>
              <a:defRPr b="1"/>
            </a:lvl1pPr>
          </a:lstStyle>
          <a:p>
            <a:r>
              <a:rPr lang="en-US"/>
              <a:t>Click to edit Master title style</a:t>
            </a:r>
            <a:endParaRPr lang="en-GB" dirty="0"/>
          </a:p>
        </p:txBody>
      </p:sp>
      <p:sp>
        <p:nvSpPr>
          <p:cNvPr id="4" name="Content Placeholder 3"/>
          <p:cNvSpPr>
            <a:spLocks noGrp="1"/>
          </p:cNvSpPr>
          <p:nvPr>
            <p:ph sz="quarter" idx="12"/>
          </p:nvPr>
        </p:nvSpPr>
        <p:spPr>
          <a:xfrm>
            <a:off x="358775" y="1557338"/>
            <a:ext cx="8316913"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3"/>
          </p:nvPr>
        </p:nvSpPr>
        <p:spPr/>
        <p:txBody>
          <a:bodyPr/>
          <a:lstStyle/>
          <a:p>
            <a:pPr>
              <a:defRPr/>
            </a:pPr>
            <a:r>
              <a:rPr lang="en-GB"/>
              <a:t>Insert presentation title here 00/00/2016</a:t>
            </a:r>
            <a:endParaRPr lang="en-GB" dirty="0"/>
          </a:p>
        </p:txBody>
      </p:sp>
      <p:sp>
        <p:nvSpPr>
          <p:cNvPr id="10" name="Slide Number Placeholder 9"/>
          <p:cNvSpPr>
            <a:spLocks noGrp="1"/>
          </p:cNvSpPr>
          <p:nvPr>
            <p:ph type="sldNum" sz="quarter" idx="14"/>
          </p:nvPr>
        </p:nvSpPr>
        <p:spPr/>
        <p:txBody>
          <a:bodyPr/>
          <a:lstStyle/>
          <a:p>
            <a:fld id="{40C85525-34BA-42AB-9145-1C1207FA4778}" type="slidenum">
              <a:rPr lang="en-GB" smtClean="0"/>
              <a:pPr/>
              <a:t>‹#›</a:t>
            </a:fld>
            <a:endParaRPr lang="en-GB" dirty="0"/>
          </a:p>
        </p:txBody>
      </p:sp>
      <p:sp>
        <p:nvSpPr>
          <p:cNvPr id="7"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84834124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liver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13" name="Text Placeholder 2"/>
          <p:cNvSpPr>
            <a:spLocks noGrp="1"/>
          </p:cNvSpPr>
          <p:nvPr>
            <p:ph idx="12"/>
          </p:nvPr>
        </p:nvSpPr>
        <p:spPr>
          <a:xfrm>
            <a:off x="4672198" y="1557338"/>
            <a:ext cx="4113027" cy="4716462"/>
          </a:xfrm>
          <a:prstGeom prst="rect">
            <a:avLst/>
          </a:prstGeom>
        </p:spPr>
        <p:txBody>
          <a:bodyPr vert="horz" lIns="0" tIns="0" rIns="0" bIns="0" rtlCol="0">
            <a:noAutofit/>
          </a:bodyPr>
          <a:lstStyle/>
          <a:p>
            <a:pPr lvl="0"/>
            <a:r>
              <a:rPr lang="en-US"/>
              <a:t>Click to edit Master text styles</a:t>
            </a:r>
          </a:p>
        </p:txBody>
      </p:sp>
      <p:sp>
        <p:nvSpPr>
          <p:cNvPr id="14" name="Footer Placeholder 4"/>
          <p:cNvSpPr txBox="1">
            <a:spLocks/>
          </p:cNvSpPr>
          <p:nvPr/>
        </p:nvSpPr>
        <p:spPr>
          <a:xfrm>
            <a:off x="7740352" y="368660"/>
            <a:ext cx="1036270"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8" name="Footer Placeholder 4"/>
          <p:cNvSpPr txBox="1">
            <a:spLocks/>
          </p:cNvSpPr>
          <p:nvPr userDrawn="1"/>
        </p:nvSpPr>
        <p:spPr>
          <a:xfrm>
            <a:off x="7740352" y="368660"/>
            <a:ext cx="1036270"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4" name="Content Placeholder 3"/>
          <p:cNvSpPr>
            <a:spLocks noGrp="1"/>
          </p:cNvSpPr>
          <p:nvPr>
            <p:ph sz="quarter" idx="13"/>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4"/>
          </p:nvPr>
        </p:nvSpPr>
        <p:spPr/>
        <p:txBody>
          <a:bodyPr/>
          <a:lstStyle/>
          <a:p>
            <a:pPr>
              <a:defRPr/>
            </a:pPr>
            <a:r>
              <a:rPr lang="en-GB"/>
              <a:t>Insert presentation title here 00/00/2016</a:t>
            </a:r>
            <a:endParaRPr lang="en-GB" dirty="0"/>
          </a:p>
        </p:txBody>
      </p:sp>
      <p:sp>
        <p:nvSpPr>
          <p:cNvPr id="7" name="Slide Number Placeholder 6"/>
          <p:cNvSpPr>
            <a:spLocks noGrp="1"/>
          </p:cNvSpPr>
          <p:nvPr>
            <p:ph type="sldNum" sz="quarter" idx="15"/>
          </p:nvPr>
        </p:nvSpPr>
        <p:spPr/>
        <p:txBody>
          <a:bodyPr/>
          <a:lstStyle/>
          <a:p>
            <a:fld id="{40C85525-34BA-42AB-9145-1C1207FA4778}" type="slidenum">
              <a:rPr lang="en-GB" smtClean="0"/>
              <a:pPr/>
              <a:t>‹#›</a:t>
            </a:fld>
            <a:endParaRPr lang="en-GB" dirty="0"/>
          </a:p>
        </p:txBody>
      </p:sp>
      <p:sp>
        <p:nvSpPr>
          <p:cNvPr id="10"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185158294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liver - graph and tex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4" name="Content Placeholder 3"/>
          <p:cNvSpPr>
            <a:spLocks noGrp="1"/>
          </p:cNvSpPr>
          <p:nvPr>
            <p:ph sz="quarter" idx="13"/>
          </p:nvPr>
        </p:nvSpPr>
        <p:spPr>
          <a:xfrm>
            <a:off x="6624638" y="1557338"/>
            <a:ext cx="2160587" cy="471646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14"/>
          </p:nvPr>
        </p:nvSpPr>
        <p:spPr>
          <a:xfrm>
            <a:off x="358775" y="1557338"/>
            <a:ext cx="6193445"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p:cNvSpPr>
            <a:spLocks noGrp="1"/>
          </p:cNvSpPr>
          <p:nvPr>
            <p:ph type="ftr" sz="quarter" idx="15"/>
          </p:nvPr>
        </p:nvSpPr>
        <p:spPr/>
        <p:txBody>
          <a:bodyPr/>
          <a:lstStyle/>
          <a:p>
            <a:pPr>
              <a:defRPr/>
            </a:pPr>
            <a:r>
              <a:rPr lang="en-GB"/>
              <a:t>Insert presentation title here 00/00/2016</a:t>
            </a:r>
            <a:endParaRPr lang="en-GB" dirty="0"/>
          </a:p>
        </p:txBody>
      </p:sp>
      <p:sp>
        <p:nvSpPr>
          <p:cNvPr id="10" name="Slide Number Placeholder 9"/>
          <p:cNvSpPr>
            <a:spLocks noGrp="1"/>
          </p:cNvSpPr>
          <p:nvPr>
            <p:ph type="sldNum" sz="quarter" idx="16"/>
          </p:nvPr>
        </p:nvSpPr>
        <p:spPr/>
        <p:txBody>
          <a:bodyPr/>
          <a:lstStyle/>
          <a:p>
            <a:fld id="{40C85525-34BA-42AB-9145-1C1207FA4778}" type="slidenum">
              <a:rPr lang="en-GB" smtClean="0"/>
              <a:pPr/>
              <a:t>‹#›</a:t>
            </a:fld>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388469092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pprenticeships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358776" y="360000"/>
            <a:ext cx="8425692" cy="981438"/>
          </a:xfrm>
        </p:spPr>
        <p:txBody>
          <a:bodyPr/>
          <a:lstStyle/>
          <a:p>
            <a:r>
              <a:rPr lang="en-US"/>
              <a:t>Click to edit Master title style</a:t>
            </a:r>
            <a:endParaRPr lang="en-GB" dirty="0"/>
          </a:p>
        </p:txBody>
      </p:sp>
      <p:sp>
        <p:nvSpPr>
          <p:cNvPr id="13" name="Content Placeholder 5"/>
          <p:cNvSpPr>
            <a:spLocks noGrp="1"/>
          </p:cNvSpPr>
          <p:nvPr>
            <p:ph sz="quarter" idx="4"/>
          </p:nvPr>
        </p:nvSpPr>
        <p:spPr>
          <a:xfrm>
            <a:off x="4679949" y="1557338"/>
            <a:ext cx="4105275" cy="456882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2"/>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3"/>
          </p:nvPr>
        </p:nvSpPr>
        <p:spPr/>
        <p:txBody>
          <a:bodyPr/>
          <a:lstStyle/>
          <a:p>
            <a:pPr>
              <a:defRPr/>
            </a:pPr>
            <a:r>
              <a:rPr lang="en-GB"/>
              <a:t>Insert presentation title here 00/00/2016</a:t>
            </a:r>
            <a:endParaRPr lang="en-GB" dirty="0"/>
          </a:p>
        </p:txBody>
      </p:sp>
      <p:sp>
        <p:nvSpPr>
          <p:cNvPr id="6" name="Slide Number Placeholder 5"/>
          <p:cNvSpPr>
            <a:spLocks noGrp="1"/>
          </p:cNvSpPr>
          <p:nvPr>
            <p:ph type="sldNum" sz="quarter" idx="14"/>
          </p:nvPr>
        </p:nvSpPr>
        <p:spPr/>
        <p:txBody>
          <a:bodyPr/>
          <a:lstStyle/>
          <a:p>
            <a:fld id="{40C85525-34BA-42AB-9145-1C1207FA4778}" type="slidenum">
              <a:rPr lang="en-GB" smtClean="0"/>
              <a:pPr/>
              <a:t>‹#›</a:t>
            </a:fld>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1887350592"/>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pprenticeships - text and 2 objects">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13" name="Content Placeholder 5"/>
          <p:cNvSpPr>
            <a:spLocks noGrp="1"/>
          </p:cNvSpPr>
          <p:nvPr>
            <p:ph sz="quarter" idx="4"/>
          </p:nvPr>
        </p:nvSpPr>
        <p:spPr>
          <a:xfrm>
            <a:off x="4668838" y="3753035"/>
            <a:ext cx="4116387"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4" name="Content Placeholder 5"/>
          <p:cNvSpPr>
            <a:spLocks noGrp="1"/>
          </p:cNvSpPr>
          <p:nvPr>
            <p:ph sz="quarter" idx="12"/>
          </p:nvPr>
        </p:nvSpPr>
        <p:spPr>
          <a:xfrm>
            <a:off x="338045" y="3753035"/>
            <a:ext cx="4137118"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3"/>
          </p:nvPr>
        </p:nvSpPr>
        <p:spPr>
          <a:xfrm>
            <a:off x="358775" y="1557338"/>
            <a:ext cx="8426450"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4"/>
          </p:nvPr>
        </p:nvSpPr>
        <p:spPr/>
        <p:txBody>
          <a:bodyPr/>
          <a:lstStyle/>
          <a:p>
            <a:pPr>
              <a:defRPr/>
            </a:pPr>
            <a:r>
              <a:rPr lang="en-GB"/>
              <a:t>Insert presentation title here 00/00/2016</a:t>
            </a:r>
            <a:endParaRPr lang="en-GB" dirty="0"/>
          </a:p>
        </p:txBody>
      </p:sp>
      <p:sp>
        <p:nvSpPr>
          <p:cNvPr id="6" name="Slide Number Placeholder 5"/>
          <p:cNvSpPr>
            <a:spLocks noGrp="1"/>
          </p:cNvSpPr>
          <p:nvPr>
            <p:ph type="sldNum" sz="quarter" idx="15"/>
          </p:nvPr>
        </p:nvSpPr>
        <p:spPr/>
        <p:txBody>
          <a:bodyPr/>
          <a:lstStyle/>
          <a:p>
            <a:fld id="{40C85525-34BA-42AB-9145-1C1207FA4778}" type="slidenum">
              <a:rPr lang="en-GB" smtClean="0"/>
              <a:pPr/>
              <a:t>‹#›</a:t>
            </a:fld>
            <a:endParaRPr lang="en-GB" dirty="0"/>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30791671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pprenticeships deliver - text and graph">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lvl1pPr>
              <a:defRPr/>
            </a:lvl1pPr>
          </a:lstStyle>
          <a:p>
            <a:r>
              <a:rPr lang="en-US"/>
              <a:t>Click to edit Master title style</a:t>
            </a:r>
            <a:endParaRPr lang="en-GB" dirty="0"/>
          </a:p>
        </p:txBody>
      </p:sp>
      <p:sp>
        <p:nvSpPr>
          <p:cNvPr id="13" name="Content Placeholder 5"/>
          <p:cNvSpPr>
            <a:spLocks noGrp="1"/>
          </p:cNvSpPr>
          <p:nvPr>
            <p:ph sz="quarter" idx="4"/>
          </p:nvPr>
        </p:nvSpPr>
        <p:spPr>
          <a:xfrm>
            <a:off x="4668838" y="1557338"/>
            <a:ext cx="4116387"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3" name="Footer Placeholder 2"/>
          <p:cNvSpPr>
            <a:spLocks noGrp="1"/>
          </p:cNvSpPr>
          <p:nvPr>
            <p:ph type="ftr" sz="quarter" idx="10"/>
          </p:nvPr>
        </p:nvSpPr>
        <p:spPr/>
        <p:txBody>
          <a:bodyPr/>
          <a:lstStyle/>
          <a:p>
            <a:pPr>
              <a:defRPr/>
            </a:pPr>
            <a:r>
              <a:rPr lang="en-GB"/>
              <a:t>Insert presentation title here 00/00/2016</a:t>
            </a:r>
            <a:endParaRPr lang="en-GB" dirty="0"/>
          </a:p>
        </p:txBody>
      </p:sp>
      <p:sp>
        <p:nvSpPr>
          <p:cNvPr id="4" name="Slide Number Placeholder 3"/>
          <p:cNvSpPr>
            <a:spLocks noGrp="1"/>
          </p:cNvSpPr>
          <p:nvPr>
            <p:ph type="sldNum" sz="quarter" idx="11"/>
          </p:nvPr>
        </p:nvSpPr>
        <p:spPr/>
        <p:txBody>
          <a:bodyPr/>
          <a:lstStyle/>
          <a:p>
            <a:fld id="{40C85525-34BA-42AB-9145-1C1207FA4778}" type="slidenum">
              <a:rPr lang="en-GB" smtClean="0"/>
              <a:pPr/>
              <a:t>‹#›</a:t>
            </a:fld>
            <a:endParaRPr lang="en-GB" dirty="0"/>
          </a:p>
        </p:txBody>
      </p:sp>
      <p:sp>
        <p:nvSpPr>
          <p:cNvPr id="14" name="Content Placeholder 3"/>
          <p:cNvSpPr>
            <a:spLocks noGrp="1"/>
          </p:cNvSpPr>
          <p:nvPr>
            <p:ph sz="quarter" idx="12"/>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364835369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6" name="Slide Number Placeholder 5"/>
          <p:cNvSpPr>
            <a:spLocks noGrp="1"/>
          </p:cNvSpPr>
          <p:nvPr>
            <p:ph type="sldNum" sz="quarter" idx="12"/>
          </p:nvPr>
        </p:nvSpPr>
        <p:spPr/>
        <p:txBody>
          <a:bodyPr/>
          <a:lstStyle/>
          <a:p>
            <a:fld id="{A7E25D06-9882-4E46-9327-9B5A73CDC15E}" type="slidenum">
              <a:rPr lang="en-US" smtClean="0"/>
              <a:t>‹#›</a:t>
            </a:fld>
            <a:endParaRPr lang="en-US"/>
          </a:p>
        </p:txBody>
      </p:sp>
    </p:spTree>
    <p:extLst>
      <p:ext uri="{BB962C8B-B14F-4D97-AF65-F5344CB8AC3E}">
        <p14:creationId xmlns:p14="http://schemas.microsoft.com/office/powerpoint/2010/main" val="832520317"/>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9532" y="368660"/>
            <a:ext cx="4608512" cy="800219"/>
          </a:xfrm>
          <a:ln>
            <a:noFill/>
          </a:ln>
        </p:spPr>
        <p:txBody>
          <a:bodyPr wrap="square" lIns="0" tIns="0" rIns="0" bIns="0" anchor="t" anchorCtr="0">
            <a:spAutoFit/>
          </a:bodyPr>
          <a:lstStyle>
            <a:lvl1pPr algn="l">
              <a:defRPr sz="2600" b="1">
                <a:ln>
                  <a:noFill/>
                </a:ln>
                <a:solidFill>
                  <a:srgbClr val="E16D22"/>
                </a:solidFill>
                <a:latin typeface="Arial" pitchFamily="34" charset="0"/>
                <a:cs typeface="Arial" pitchFamily="34" charset="0"/>
              </a:defRPr>
            </a:lvl1pPr>
          </a:lstStyle>
          <a:p>
            <a:r>
              <a:rPr lang="en-US" dirty="0"/>
              <a:t>Click to edit </a:t>
            </a:r>
            <a:br>
              <a:rPr lang="en-US" dirty="0"/>
            </a:br>
            <a:r>
              <a:rPr lang="en-US" dirty="0"/>
              <a:t>Master title style</a:t>
            </a:r>
            <a:endParaRPr lang="en-GB" dirty="0"/>
          </a:p>
        </p:txBody>
      </p:sp>
      <p:pic>
        <p:nvPicPr>
          <p:cNvPr id="5" name="Picture 4">
            <a:extLst>
              <a:ext uri="{FF2B5EF4-FFF2-40B4-BE49-F238E27FC236}">
                <a16:creationId xmlns:a16="http://schemas.microsoft.com/office/drawing/2014/main" id="{5F0351B5-9947-4020-B29C-676E604778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5949280"/>
            <a:ext cx="1224136" cy="789904"/>
          </a:xfrm>
          <a:prstGeom prst="rect">
            <a:avLst/>
          </a:prstGeom>
        </p:spPr>
      </p:pic>
      <p:pic>
        <p:nvPicPr>
          <p:cNvPr id="4" name="Picture 3">
            <a:extLst>
              <a:ext uri="{FF2B5EF4-FFF2-40B4-BE49-F238E27FC236}">
                <a16:creationId xmlns:a16="http://schemas.microsoft.com/office/drawing/2014/main" id="{8FB822DA-49C9-4804-8192-2D7A911EC0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20605"/>
            <a:ext cx="2195736" cy="748164"/>
          </a:xfrm>
          <a:prstGeom prst="rect">
            <a:avLst/>
          </a:prstGeom>
        </p:spPr>
      </p:pic>
    </p:spTree>
    <p:extLst>
      <p:ext uri="{BB962C8B-B14F-4D97-AF65-F5344CB8AC3E}">
        <p14:creationId xmlns:p14="http://schemas.microsoft.com/office/powerpoint/2010/main" val="891235207"/>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58775" y="3861048"/>
            <a:ext cx="8426450"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59532" y="2708920"/>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358774" y="2780928"/>
            <a:ext cx="8425694" cy="1008112"/>
          </a:xfrm>
        </p:spPr>
        <p:txBody>
          <a:bodyPr/>
          <a:lstStyle>
            <a:lvl1pPr>
              <a:defRPr b="1">
                <a:solidFill>
                  <a:schemeClr val="tx2"/>
                </a:solidFill>
              </a:defRPr>
            </a:lvl1pPr>
          </a:lstStyle>
          <a:p>
            <a:r>
              <a:rPr lang="en-US"/>
              <a:t>Click to edit Master title style</a:t>
            </a:r>
            <a:endParaRPr lang="en-GB" dirty="0"/>
          </a:p>
        </p:txBody>
      </p:sp>
      <p:cxnSp>
        <p:nvCxnSpPr>
          <p:cNvPr id="11" name="Straight Connector 10"/>
          <p:cNvCxnSpPr/>
          <p:nvPr userDrawn="1"/>
        </p:nvCxnSpPr>
        <p:spPr>
          <a:xfrm>
            <a:off x="358775" y="3861048"/>
            <a:ext cx="8426450"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359532" y="2708920"/>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5F0351B5-9947-4020-B29C-676E604778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021288"/>
            <a:ext cx="1224136" cy="789904"/>
          </a:xfrm>
          <a:prstGeom prst="rect">
            <a:avLst/>
          </a:prstGeom>
        </p:spPr>
      </p:pic>
      <p:pic>
        <p:nvPicPr>
          <p:cNvPr id="15" name="Picture 14">
            <a:extLst>
              <a:ext uri="{FF2B5EF4-FFF2-40B4-BE49-F238E27FC236}">
                <a16:creationId xmlns:a16="http://schemas.microsoft.com/office/drawing/2014/main" id="{BEE77774-3E3B-41AE-A097-E8B7782B59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20605"/>
            <a:ext cx="2195736" cy="748164"/>
          </a:xfrm>
          <a:prstGeom prst="rect">
            <a:avLst/>
          </a:prstGeom>
        </p:spPr>
      </p:pic>
    </p:spTree>
    <p:extLst>
      <p:ext uri="{BB962C8B-B14F-4D97-AF65-F5344CB8AC3E}">
        <p14:creationId xmlns:p14="http://schemas.microsoft.com/office/powerpoint/2010/main" val="3146496688"/>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8" y="728700"/>
            <a:ext cx="6300700" cy="4455324"/>
          </a:xfrm>
          <a:prstGeom prst="rect">
            <a:avLst/>
          </a:prstGeom>
        </p:spPr>
      </p:pic>
      <p:sp>
        <p:nvSpPr>
          <p:cNvPr id="8"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10" name="Straight Connector 9"/>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4"/>
          </p:nvPr>
        </p:nvSpPr>
        <p:spPr/>
        <p:txBody>
          <a:bodyPr/>
          <a:lstStyle/>
          <a:p>
            <a:fld id="{40C85525-34BA-42AB-9145-1C1207FA4778}" type="slidenum">
              <a:rPr lang="en-GB" smtClean="0"/>
              <a:pPr/>
              <a:t>‹#›</a:t>
            </a:fld>
            <a:endParaRPr lang="en-GB" dirty="0"/>
          </a:p>
        </p:txBody>
      </p:sp>
      <p:sp>
        <p:nvSpPr>
          <p:cNvPr id="2" name="Footer Placeholder 1"/>
          <p:cNvSpPr>
            <a:spLocks noGrp="1"/>
          </p:cNvSpPr>
          <p:nvPr>
            <p:ph type="ftr" sz="quarter" idx="15"/>
          </p:nvPr>
        </p:nvSpPr>
        <p:spPr/>
        <p:txBody>
          <a:bodyPr/>
          <a:lstStyle/>
          <a:p>
            <a:pPr>
              <a:defRPr/>
            </a:pPr>
            <a:r>
              <a:rPr lang="en-GB" dirty="0"/>
              <a:t>Insert presentation title here 00/00/2016</a:t>
            </a:r>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67218263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2">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467544" y="764704"/>
            <a:ext cx="8217719" cy="4356484"/>
          </a:xfrm>
          <a:prstGeom prst="rect">
            <a:avLst/>
          </a:prstGeom>
        </p:spPr>
      </p:pic>
      <p:sp>
        <p:nvSpPr>
          <p:cNvPr id="17"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19" name="Straight Connector 18"/>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0"/>
          </p:nvPr>
        </p:nvSpPr>
        <p:spPr/>
        <p:txBody>
          <a:bodyPr/>
          <a:lstStyle/>
          <a:p>
            <a:pPr>
              <a:defRPr/>
            </a:pPr>
            <a:r>
              <a:rPr lang="en-GB"/>
              <a:t>Insert presentation title here 00/00/2016</a:t>
            </a:r>
            <a:endParaRPr lang="en-GB" dirty="0"/>
          </a:p>
        </p:txBody>
      </p:sp>
      <p:sp>
        <p:nvSpPr>
          <p:cNvPr id="4" name="Slide Number Placeholder 3"/>
          <p:cNvSpPr>
            <a:spLocks noGrp="1"/>
          </p:cNvSpPr>
          <p:nvPr>
            <p:ph type="sldNum" sz="quarter" idx="11"/>
          </p:nvPr>
        </p:nvSpPr>
        <p:spPr/>
        <p:txBody>
          <a:bodyPr/>
          <a:lstStyle/>
          <a:p>
            <a:fld id="{40C85525-34BA-42AB-9145-1C1207FA4778}" type="slidenum">
              <a:rPr lang="en-GB" smtClean="0"/>
              <a:pPr/>
              <a:t>‹#›</a:t>
            </a:fld>
            <a:endParaRPr lang="en-GB" dirty="0"/>
          </a:p>
        </p:txBody>
      </p:sp>
      <p:sp>
        <p:nvSpPr>
          <p:cNvPr id="10"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392246442"/>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2">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467544" y="764704"/>
            <a:ext cx="8217719" cy="4356484"/>
          </a:xfrm>
          <a:prstGeom prst="rect">
            <a:avLst/>
          </a:prstGeom>
        </p:spPr>
      </p:pic>
      <p:sp>
        <p:nvSpPr>
          <p:cNvPr id="17"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19" name="Straight Connector 18"/>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0"/>
          </p:nvPr>
        </p:nvSpPr>
        <p:spPr/>
        <p:txBody>
          <a:bodyPr/>
          <a:lstStyle/>
          <a:p>
            <a:pPr>
              <a:defRPr/>
            </a:pPr>
            <a:r>
              <a:rPr lang="en-GB"/>
              <a:t>Insert presentation title here 00/00/2016</a:t>
            </a:r>
            <a:endParaRPr lang="en-GB" dirty="0"/>
          </a:p>
        </p:txBody>
      </p:sp>
      <p:sp>
        <p:nvSpPr>
          <p:cNvPr id="4" name="Slide Number Placeholder 3"/>
          <p:cNvSpPr>
            <a:spLocks noGrp="1"/>
          </p:cNvSpPr>
          <p:nvPr>
            <p:ph type="sldNum" sz="quarter" idx="11"/>
          </p:nvPr>
        </p:nvSpPr>
        <p:spPr/>
        <p:txBody>
          <a:bodyPr/>
          <a:lstStyle/>
          <a:p>
            <a:fld id="{40C85525-34BA-42AB-9145-1C1207FA4778}" type="slidenum">
              <a:rPr lang="en-GB" smtClean="0"/>
              <a:pPr/>
              <a:t>‹#›</a:t>
            </a:fld>
            <a:endParaRPr lang="en-GB" dirty="0"/>
          </a:p>
        </p:txBody>
      </p:sp>
      <p:sp>
        <p:nvSpPr>
          <p:cNvPr id="10"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64484808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1163402" y="764704"/>
            <a:ext cx="6826002" cy="4356484"/>
          </a:xfrm>
          <a:prstGeom prst="rect">
            <a:avLst/>
          </a:prstGeom>
        </p:spPr>
      </p:pic>
      <p:sp>
        <p:nvSpPr>
          <p:cNvPr id="2"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8" name="Straight Connector 7"/>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p:cNvSpPr>
            <a:spLocks noGrp="1"/>
          </p:cNvSpPr>
          <p:nvPr>
            <p:ph type="ftr" sz="quarter" idx="10"/>
          </p:nvPr>
        </p:nvSpPr>
        <p:spPr/>
        <p:txBody>
          <a:bodyPr/>
          <a:lstStyle/>
          <a:p>
            <a:pPr>
              <a:defRPr/>
            </a:pPr>
            <a:r>
              <a:rPr lang="en-GB"/>
              <a:t>Insert presentation title here 00/00/2016</a:t>
            </a:r>
            <a:endParaRPr lang="en-GB" dirty="0"/>
          </a:p>
        </p:txBody>
      </p:sp>
      <p:sp>
        <p:nvSpPr>
          <p:cNvPr id="6" name="Slide Number Placeholder 5"/>
          <p:cNvSpPr>
            <a:spLocks noGrp="1"/>
          </p:cNvSpPr>
          <p:nvPr>
            <p:ph type="sldNum" sz="quarter" idx="11"/>
          </p:nvPr>
        </p:nvSpPr>
        <p:spPr/>
        <p:txBody>
          <a:bodyPr/>
          <a:lstStyle/>
          <a:p>
            <a:fld id="{40C85525-34BA-42AB-9145-1C1207FA4778}" type="slidenum">
              <a:rPr lang="en-GB" smtClean="0"/>
              <a:pPr/>
              <a:t>‹#›</a:t>
            </a:fld>
            <a:endParaRPr lang="en-GB" dirty="0"/>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4074290718"/>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liver - tex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lvl1pPr>
              <a:defRPr b="1"/>
            </a:lvl1pPr>
          </a:lstStyle>
          <a:p>
            <a:r>
              <a:rPr lang="en-US"/>
              <a:t>Click to edit Master title style</a:t>
            </a:r>
            <a:endParaRPr lang="en-GB" dirty="0"/>
          </a:p>
        </p:txBody>
      </p:sp>
      <p:sp>
        <p:nvSpPr>
          <p:cNvPr id="4" name="Content Placeholder 3"/>
          <p:cNvSpPr>
            <a:spLocks noGrp="1"/>
          </p:cNvSpPr>
          <p:nvPr>
            <p:ph sz="quarter" idx="12"/>
          </p:nvPr>
        </p:nvSpPr>
        <p:spPr>
          <a:xfrm>
            <a:off x="358775" y="1557338"/>
            <a:ext cx="8316913"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3"/>
          </p:nvPr>
        </p:nvSpPr>
        <p:spPr/>
        <p:txBody>
          <a:bodyPr/>
          <a:lstStyle/>
          <a:p>
            <a:pPr>
              <a:defRPr/>
            </a:pPr>
            <a:r>
              <a:rPr lang="en-GB"/>
              <a:t>Insert presentation title here 00/00/2016</a:t>
            </a:r>
            <a:endParaRPr lang="en-GB" dirty="0"/>
          </a:p>
        </p:txBody>
      </p:sp>
      <p:sp>
        <p:nvSpPr>
          <p:cNvPr id="10" name="Slide Number Placeholder 9"/>
          <p:cNvSpPr>
            <a:spLocks noGrp="1"/>
          </p:cNvSpPr>
          <p:nvPr>
            <p:ph type="sldNum" sz="quarter" idx="14"/>
          </p:nvPr>
        </p:nvSpPr>
        <p:spPr/>
        <p:txBody>
          <a:bodyPr/>
          <a:lstStyle/>
          <a:p>
            <a:fld id="{40C85525-34BA-42AB-9145-1C1207FA4778}" type="slidenum">
              <a:rPr lang="en-GB" smtClean="0"/>
              <a:pPr/>
              <a:t>‹#›</a:t>
            </a:fld>
            <a:endParaRPr lang="en-GB" dirty="0"/>
          </a:p>
        </p:txBody>
      </p:sp>
      <p:sp>
        <p:nvSpPr>
          <p:cNvPr id="7"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270567505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liver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13" name="Text Placeholder 2"/>
          <p:cNvSpPr>
            <a:spLocks noGrp="1"/>
          </p:cNvSpPr>
          <p:nvPr>
            <p:ph idx="12"/>
          </p:nvPr>
        </p:nvSpPr>
        <p:spPr>
          <a:xfrm>
            <a:off x="4672198" y="1557338"/>
            <a:ext cx="4113027" cy="4716462"/>
          </a:xfrm>
          <a:prstGeom prst="rect">
            <a:avLst/>
          </a:prstGeom>
        </p:spPr>
        <p:txBody>
          <a:bodyPr vert="horz" lIns="0" tIns="0" rIns="0" bIns="0" rtlCol="0">
            <a:noAutofit/>
          </a:bodyPr>
          <a:lstStyle/>
          <a:p>
            <a:pPr lvl="0"/>
            <a:r>
              <a:rPr lang="en-US"/>
              <a:t>Click to edit Master text styles</a:t>
            </a:r>
          </a:p>
        </p:txBody>
      </p:sp>
      <p:sp>
        <p:nvSpPr>
          <p:cNvPr id="14" name="Footer Placeholder 4"/>
          <p:cNvSpPr txBox="1">
            <a:spLocks/>
          </p:cNvSpPr>
          <p:nvPr/>
        </p:nvSpPr>
        <p:spPr>
          <a:xfrm>
            <a:off x="7740352" y="368660"/>
            <a:ext cx="1036270"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8" name="Footer Placeholder 4"/>
          <p:cNvSpPr txBox="1">
            <a:spLocks/>
          </p:cNvSpPr>
          <p:nvPr userDrawn="1"/>
        </p:nvSpPr>
        <p:spPr>
          <a:xfrm>
            <a:off x="7740352" y="368660"/>
            <a:ext cx="1036270"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4" name="Content Placeholder 3"/>
          <p:cNvSpPr>
            <a:spLocks noGrp="1"/>
          </p:cNvSpPr>
          <p:nvPr>
            <p:ph sz="quarter" idx="13"/>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4"/>
          </p:nvPr>
        </p:nvSpPr>
        <p:spPr/>
        <p:txBody>
          <a:bodyPr/>
          <a:lstStyle/>
          <a:p>
            <a:pPr>
              <a:defRPr/>
            </a:pPr>
            <a:r>
              <a:rPr lang="en-GB"/>
              <a:t>Insert presentation title here 00/00/2016</a:t>
            </a:r>
            <a:endParaRPr lang="en-GB" dirty="0"/>
          </a:p>
        </p:txBody>
      </p:sp>
      <p:sp>
        <p:nvSpPr>
          <p:cNvPr id="7" name="Slide Number Placeholder 6"/>
          <p:cNvSpPr>
            <a:spLocks noGrp="1"/>
          </p:cNvSpPr>
          <p:nvPr>
            <p:ph type="sldNum" sz="quarter" idx="15"/>
          </p:nvPr>
        </p:nvSpPr>
        <p:spPr/>
        <p:txBody>
          <a:bodyPr/>
          <a:lstStyle/>
          <a:p>
            <a:fld id="{40C85525-34BA-42AB-9145-1C1207FA4778}" type="slidenum">
              <a:rPr lang="en-GB" smtClean="0"/>
              <a:pPr/>
              <a:t>‹#›</a:t>
            </a:fld>
            <a:endParaRPr lang="en-GB" dirty="0"/>
          </a:p>
        </p:txBody>
      </p:sp>
      <p:sp>
        <p:nvSpPr>
          <p:cNvPr id="10"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2749672092"/>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liver - graph and tex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4" name="Content Placeholder 3"/>
          <p:cNvSpPr>
            <a:spLocks noGrp="1"/>
          </p:cNvSpPr>
          <p:nvPr>
            <p:ph sz="quarter" idx="13"/>
          </p:nvPr>
        </p:nvSpPr>
        <p:spPr>
          <a:xfrm>
            <a:off x="6624638" y="1557338"/>
            <a:ext cx="2160587" cy="471646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14"/>
          </p:nvPr>
        </p:nvSpPr>
        <p:spPr>
          <a:xfrm>
            <a:off x="358775" y="1557338"/>
            <a:ext cx="6193445"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p:cNvSpPr>
            <a:spLocks noGrp="1"/>
          </p:cNvSpPr>
          <p:nvPr>
            <p:ph type="ftr" sz="quarter" idx="15"/>
          </p:nvPr>
        </p:nvSpPr>
        <p:spPr/>
        <p:txBody>
          <a:bodyPr/>
          <a:lstStyle/>
          <a:p>
            <a:pPr>
              <a:defRPr/>
            </a:pPr>
            <a:r>
              <a:rPr lang="en-GB"/>
              <a:t>Insert presentation title here 00/00/2016</a:t>
            </a:r>
            <a:endParaRPr lang="en-GB" dirty="0"/>
          </a:p>
        </p:txBody>
      </p:sp>
      <p:sp>
        <p:nvSpPr>
          <p:cNvPr id="10" name="Slide Number Placeholder 9"/>
          <p:cNvSpPr>
            <a:spLocks noGrp="1"/>
          </p:cNvSpPr>
          <p:nvPr>
            <p:ph type="sldNum" sz="quarter" idx="16"/>
          </p:nvPr>
        </p:nvSpPr>
        <p:spPr/>
        <p:txBody>
          <a:bodyPr/>
          <a:lstStyle/>
          <a:p>
            <a:fld id="{40C85525-34BA-42AB-9145-1C1207FA4778}" type="slidenum">
              <a:rPr lang="en-GB" smtClean="0"/>
              <a:pPr/>
              <a:t>‹#›</a:t>
            </a:fld>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2830926572"/>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pprenticeships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358776" y="360000"/>
            <a:ext cx="8425692" cy="981438"/>
          </a:xfrm>
        </p:spPr>
        <p:txBody>
          <a:bodyPr/>
          <a:lstStyle/>
          <a:p>
            <a:r>
              <a:rPr lang="en-US"/>
              <a:t>Click to edit Master title style</a:t>
            </a:r>
            <a:endParaRPr lang="en-GB" dirty="0"/>
          </a:p>
        </p:txBody>
      </p:sp>
      <p:sp>
        <p:nvSpPr>
          <p:cNvPr id="13" name="Content Placeholder 5"/>
          <p:cNvSpPr>
            <a:spLocks noGrp="1"/>
          </p:cNvSpPr>
          <p:nvPr>
            <p:ph sz="quarter" idx="4"/>
          </p:nvPr>
        </p:nvSpPr>
        <p:spPr>
          <a:xfrm>
            <a:off x="4679949" y="1557338"/>
            <a:ext cx="4105275" cy="456882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2"/>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3"/>
          </p:nvPr>
        </p:nvSpPr>
        <p:spPr/>
        <p:txBody>
          <a:bodyPr/>
          <a:lstStyle/>
          <a:p>
            <a:pPr>
              <a:defRPr/>
            </a:pPr>
            <a:r>
              <a:rPr lang="en-GB"/>
              <a:t>Insert presentation title here 00/00/2016</a:t>
            </a:r>
            <a:endParaRPr lang="en-GB" dirty="0"/>
          </a:p>
        </p:txBody>
      </p:sp>
      <p:sp>
        <p:nvSpPr>
          <p:cNvPr id="6" name="Slide Number Placeholder 5"/>
          <p:cNvSpPr>
            <a:spLocks noGrp="1"/>
          </p:cNvSpPr>
          <p:nvPr>
            <p:ph type="sldNum" sz="quarter" idx="14"/>
          </p:nvPr>
        </p:nvSpPr>
        <p:spPr/>
        <p:txBody>
          <a:bodyPr/>
          <a:lstStyle/>
          <a:p>
            <a:fld id="{40C85525-34BA-42AB-9145-1C1207FA4778}" type="slidenum">
              <a:rPr lang="en-GB" smtClean="0"/>
              <a:pPr/>
              <a:t>‹#›</a:t>
            </a:fld>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612097981"/>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pprenticeships - text and 2 objects">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13" name="Content Placeholder 5"/>
          <p:cNvSpPr>
            <a:spLocks noGrp="1"/>
          </p:cNvSpPr>
          <p:nvPr>
            <p:ph sz="quarter" idx="4"/>
          </p:nvPr>
        </p:nvSpPr>
        <p:spPr>
          <a:xfrm>
            <a:off x="4668838" y="3753035"/>
            <a:ext cx="4116387"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4" name="Content Placeholder 5"/>
          <p:cNvSpPr>
            <a:spLocks noGrp="1"/>
          </p:cNvSpPr>
          <p:nvPr>
            <p:ph sz="quarter" idx="12"/>
          </p:nvPr>
        </p:nvSpPr>
        <p:spPr>
          <a:xfrm>
            <a:off x="338045" y="3753035"/>
            <a:ext cx="4137118"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3"/>
          </p:nvPr>
        </p:nvSpPr>
        <p:spPr>
          <a:xfrm>
            <a:off x="358775" y="1557338"/>
            <a:ext cx="8426450"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4"/>
          </p:nvPr>
        </p:nvSpPr>
        <p:spPr/>
        <p:txBody>
          <a:bodyPr/>
          <a:lstStyle/>
          <a:p>
            <a:pPr>
              <a:defRPr/>
            </a:pPr>
            <a:r>
              <a:rPr lang="en-GB"/>
              <a:t>Insert presentation title here 00/00/2016</a:t>
            </a:r>
            <a:endParaRPr lang="en-GB" dirty="0"/>
          </a:p>
        </p:txBody>
      </p:sp>
      <p:sp>
        <p:nvSpPr>
          <p:cNvPr id="6" name="Slide Number Placeholder 5"/>
          <p:cNvSpPr>
            <a:spLocks noGrp="1"/>
          </p:cNvSpPr>
          <p:nvPr>
            <p:ph type="sldNum" sz="quarter" idx="15"/>
          </p:nvPr>
        </p:nvSpPr>
        <p:spPr/>
        <p:txBody>
          <a:bodyPr/>
          <a:lstStyle/>
          <a:p>
            <a:fld id="{40C85525-34BA-42AB-9145-1C1207FA4778}" type="slidenum">
              <a:rPr lang="en-GB" smtClean="0"/>
              <a:pPr/>
              <a:t>‹#›</a:t>
            </a:fld>
            <a:endParaRPr lang="en-GB" dirty="0"/>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415255940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pprenticeships deliver - text and graph">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lvl1pPr>
              <a:defRPr/>
            </a:lvl1pPr>
          </a:lstStyle>
          <a:p>
            <a:r>
              <a:rPr lang="en-US"/>
              <a:t>Click to edit Master title style</a:t>
            </a:r>
            <a:endParaRPr lang="en-GB" dirty="0"/>
          </a:p>
        </p:txBody>
      </p:sp>
      <p:sp>
        <p:nvSpPr>
          <p:cNvPr id="13" name="Content Placeholder 5"/>
          <p:cNvSpPr>
            <a:spLocks noGrp="1"/>
          </p:cNvSpPr>
          <p:nvPr>
            <p:ph sz="quarter" idx="4"/>
          </p:nvPr>
        </p:nvSpPr>
        <p:spPr>
          <a:xfrm>
            <a:off x="4668838" y="1557338"/>
            <a:ext cx="4116387"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3" name="Footer Placeholder 2"/>
          <p:cNvSpPr>
            <a:spLocks noGrp="1"/>
          </p:cNvSpPr>
          <p:nvPr>
            <p:ph type="ftr" sz="quarter" idx="10"/>
          </p:nvPr>
        </p:nvSpPr>
        <p:spPr/>
        <p:txBody>
          <a:bodyPr/>
          <a:lstStyle/>
          <a:p>
            <a:pPr>
              <a:defRPr/>
            </a:pPr>
            <a:r>
              <a:rPr lang="en-GB"/>
              <a:t>Insert presentation title here 00/00/2016</a:t>
            </a:r>
            <a:endParaRPr lang="en-GB" dirty="0"/>
          </a:p>
        </p:txBody>
      </p:sp>
      <p:sp>
        <p:nvSpPr>
          <p:cNvPr id="4" name="Slide Number Placeholder 3"/>
          <p:cNvSpPr>
            <a:spLocks noGrp="1"/>
          </p:cNvSpPr>
          <p:nvPr>
            <p:ph type="sldNum" sz="quarter" idx="11"/>
          </p:nvPr>
        </p:nvSpPr>
        <p:spPr/>
        <p:txBody>
          <a:bodyPr/>
          <a:lstStyle/>
          <a:p>
            <a:fld id="{40C85525-34BA-42AB-9145-1C1207FA4778}" type="slidenum">
              <a:rPr lang="en-GB" smtClean="0"/>
              <a:pPr/>
              <a:t>‹#›</a:t>
            </a:fld>
            <a:endParaRPr lang="en-GB" dirty="0"/>
          </a:p>
        </p:txBody>
      </p:sp>
      <p:sp>
        <p:nvSpPr>
          <p:cNvPr id="14" name="Content Placeholder 3"/>
          <p:cNvSpPr>
            <a:spLocks noGrp="1"/>
          </p:cNvSpPr>
          <p:nvPr>
            <p:ph sz="quarter" idx="12"/>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2245271662"/>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6" name="Slide Number Placeholder 5"/>
          <p:cNvSpPr>
            <a:spLocks noGrp="1"/>
          </p:cNvSpPr>
          <p:nvPr>
            <p:ph type="sldNum" sz="quarter" idx="12"/>
          </p:nvPr>
        </p:nvSpPr>
        <p:spPr/>
        <p:txBody>
          <a:bodyPr/>
          <a:lstStyle/>
          <a:p>
            <a:fld id="{A7E25D06-9882-4E46-9327-9B5A73CDC15E}" type="slidenum">
              <a:rPr lang="en-US" smtClean="0"/>
              <a:t>‹#›</a:t>
            </a:fld>
            <a:endParaRPr lang="en-US"/>
          </a:p>
        </p:txBody>
      </p:sp>
    </p:spTree>
    <p:extLst>
      <p:ext uri="{BB962C8B-B14F-4D97-AF65-F5344CB8AC3E}">
        <p14:creationId xmlns:p14="http://schemas.microsoft.com/office/powerpoint/2010/main" val="1671682927"/>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9532" y="368660"/>
            <a:ext cx="4608512" cy="800219"/>
          </a:xfrm>
          <a:ln>
            <a:noFill/>
          </a:ln>
        </p:spPr>
        <p:txBody>
          <a:bodyPr wrap="square" lIns="0" tIns="0" rIns="0" bIns="0" anchor="t" anchorCtr="0">
            <a:spAutoFit/>
          </a:bodyPr>
          <a:lstStyle>
            <a:lvl1pPr algn="l">
              <a:defRPr sz="2600" b="1">
                <a:ln>
                  <a:noFill/>
                </a:ln>
                <a:solidFill>
                  <a:srgbClr val="E16D22"/>
                </a:solidFill>
                <a:latin typeface="Arial" pitchFamily="34" charset="0"/>
                <a:cs typeface="Arial" pitchFamily="34" charset="0"/>
              </a:defRPr>
            </a:lvl1pPr>
          </a:lstStyle>
          <a:p>
            <a:r>
              <a:rPr lang="en-US" dirty="0"/>
              <a:t>Click to edit </a:t>
            </a:r>
            <a:br>
              <a:rPr lang="en-US" dirty="0"/>
            </a:br>
            <a:r>
              <a:rPr lang="en-US" dirty="0"/>
              <a:t>Master title style</a:t>
            </a:r>
            <a:endParaRPr lang="en-GB" dirty="0"/>
          </a:p>
        </p:txBody>
      </p:sp>
      <p:pic>
        <p:nvPicPr>
          <p:cNvPr id="5" name="Picture 4">
            <a:extLst>
              <a:ext uri="{FF2B5EF4-FFF2-40B4-BE49-F238E27FC236}">
                <a16:creationId xmlns:a16="http://schemas.microsoft.com/office/drawing/2014/main" id="{5F0351B5-9947-4020-B29C-676E604778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5949280"/>
            <a:ext cx="1224136" cy="789904"/>
          </a:xfrm>
          <a:prstGeom prst="rect">
            <a:avLst/>
          </a:prstGeom>
        </p:spPr>
      </p:pic>
      <p:pic>
        <p:nvPicPr>
          <p:cNvPr id="4" name="Picture 3">
            <a:extLst>
              <a:ext uri="{FF2B5EF4-FFF2-40B4-BE49-F238E27FC236}">
                <a16:creationId xmlns:a16="http://schemas.microsoft.com/office/drawing/2014/main" id="{8FB822DA-49C9-4804-8192-2D7A911EC0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2860" y="20604"/>
            <a:ext cx="3029132" cy="1032131"/>
          </a:xfrm>
          <a:prstGeom prst="rect">
            <a:avLst/>
          </a:prstGeom>
        </p:spPr>
      </p:pic>
    </p:spTree>
    <p:extLst>
      <p:ext uri="{BB962C8B-B14F-4D97-AF65-F5344CB8AC3E}">
        <p14:creationId xmlns:p14="http://schemas.microsoft.com/office/powerpoint/2010/main" val="291583080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1163402" y="764704"/>
            <a:ext cx="6826002" cy="4356484"/>
          </a:xfrm>
          <a:prstGeom prst="rect">
            <a:avLst/>
          </a:prstGeom>
        </p:spPr>
      </p:pic>
      <p:sp>
        <p:nvSpPr>
          <p:cNvPr id="2"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8" name="Straight Connector 7"/>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p:cNvSpPr>
            <a:spLocks noGrp="1"/>
          </p:cNvSpPr>
          <p:nvPr>
            <p:ph type="ftr" sz="quarter" idx="10"/>
          </p:nvPr>
        </p:nvSpPr>
        <p:spPr/>
        <p:txBody>
          <a:bodyPr/>
          <a:lstStyle/>
          <a:p>
            <a:pPr>
              <a:defRPr/>
            </a:pPr>
            <a:r>
              <a:rPr lang="en-GB"/>
              <a:t>Insert presentation title here 00/00/2016</a:t>
            </a:r>
            <a:endParaRPr lang="en-GB" dirty="0"/>
          </a:p>
        </p:txBody>
      </p:sp>
      <p:sp>
        <p:nvSpPr>
          <p:cNvPr id="6" name="Slide Number Placeholder 5"/>
          <p:cNvSpPr>
            <a:spLocks noGrp="1"/>
          </p:cNvSpPr>
          <p:nvPr>
            <p:ph type="sldNum" sz="quarter" idx="11"/>
          </p:nvPr>
        </p:nvSpPr>
        <p:spPr/>
        <p:txBody>
          <a:bodyPr/>
          <a:lstStyle/>
          <a:p>
            <a:fld id="{40C85525-34BA-42AB-9145-1C1207FA4778}" type="slidenum">
              <a:rPr lang="en-GB" smtClean="0"/>
              <a:pPr/>
              <a:t>‹#›</a:t>
            </a:fld>
            <a:endParaRPr lang="en-GB" dirty="0"/>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84463110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58775" y="3861048"/>
            <a:ext cx="8426450"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59532" y="2708920"/>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358774" y="2780928"/>
            <a:ext cx="8425694" cy="1008112"/>
          </a:xfrm>
        </p:spPr>
        <p:txBody>
          <a:bodyPr/>
          <a:lstStyle>
            <a:lvl1pPr>
              <a:defRPr b="1">
                <a:solidFill>
                  <a:schemeClr val="tx2"/>
                </a:solidFill>
              </a:defRPr>
            </a:lvl1pPr>
          </a:lstStyle>
          <a:p>
            <a:r>
              <a:rPr lang="en-US"/>
              <a:t>Click to edit Master title style</a:t>
            </a:r>
            <a:endParaRPr lang="en-GB" dirty="0"/>
          </a:p>
        </p:txBody>
      </p:sp>
      <p:cxnSp>
        <p:nvCxnSpPr>
          <p:cNvPr id="11" name="Straight Connector 10"/>
          <p:cNvCxnSpPr/>
          <p:nvPr userDrawn="1"/>
        </p:nvCxnSpPr>
        <p:spPr>
          <a:xfrm>
            <a:off x="358775" y="3861048"/>
            <a:ext cx="8426450"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359532" y="2708920"/>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5F0351B5-9947-4020-B29C-676E604778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021288"/>
            <a:ext cx="1224136" cy="789904"/>
          </a:xfrm>
          <a:prstGeom prst="rect">
            <a:avLst/>
          </a:prstGeom>
        </p:spPr>
      </p:pic>
      <p:pic>
        <p:nvPicPr>
          <p:cNvPr id="15" name="Picture 14">
            <a:extLst>
              <a:ext uri="{FF2B5EF4-FFF2-40B4-BE49-F238E27FC236}">
                <a16:creationId xmlns:a16="http://schemas.microsoft.com/office/drawing/2014/main" id="{BEE77774-3E3B-41AE-A097-E8B7782B59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20605"/>
            <a:ext cx="2195736" cy="748164"/>
          </a:xfrm>
          <a:prstGeom prst="rect">
            <a:avLst/>
          </a:prstGeom>
        </p:spPr>
      </p:pic>
    </p:spTree>
    <p:extLst>
      <p:ext uri="{BB962C8B-B14F-4D97-AF65-F5344CB8AC3E}">
        <p14:creationId xmlns:p14="http://schemas.microsoft.com/office/powerpoint/2010/main" val="1465432281"/>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8" y="728700"/>
            <a:ext cx="6300700" cy="4455324"/>
          </a:xfrm>
          <a:prstGeom prst="rect">
            <a:avLst/>
          </a:prstGeom>
        </p:spPr>
      </p:pic>
      <p:sp>
        <p:nvSpPr>
          <p:cNvPr id="8"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10" name="Straight Connector 9"/>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4"/>
          </p:nvPr>
        </p:nvSpPr>
        <p:spPr/>
        <p:txBody>
          <a:bodyPr/>
          <a:lstStyle/>
          <a:p>
            <a:fld id="{40C85525-34BA-42AB-9145-1C1207FA4778}" type="slidenum">
              <a:rPr lang="en-GB" smtClean="0"/>
              <a:pPr/>
              <a:t>‹#›</a:t>
            </a:fld>
            <a:endParaRPr lang="en-GB" dirty="0"/>
          </a:p>
        </p:txBody>
      </p:sp>
      <p:sp>
        <p:nvSpPr>
          <p:cNvPr id="2" name="Footer Placeholder 1"/>
          <p:cNvSpPr>
            <a:spLocks noGrp="1"/>
          </p:cNvSpPr>
          <p:nvPr>
            <p:ph type="ftr" sz="quarter" idx="15"/>
          </p:nvPr>
        </p:nvSpPr>
        <p:spPr/>
        <p:txBody>
          <a:bodyPr/>
          <a:lstStyle/>
          <a:p>
            <a:pPr>
              <a:defRPr/>
            </a:pPr>
            <a:r>
              <a:rPr lang="en-GB" dirty="0"/>
              <a:t>Insert presentation title here 00/00/2016</a:t>
            </a:r>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1680186032"/>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ivider 2">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467544" y="764704"/>
            <a:ext cx="8217719" cy="4356484"/>
          </a:xfrm>
          <a:prstGeom prst="rect">
            <a:avLst/>
          </a:prstGeom>
        </p:spPr>
      </p:pic>
      <p:sp>
        <p:nvSpPr>
          <p:cNvPr id="17"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19" name="Straight Connector 18"/>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0"/>
          </p:nvPr>
        </p:nvSpPr>
        <p:spPr/>
        <p:txBody>
          <a:bodyPr/>
          <a:lstStyle/>
          <a:p>
            <a:pPr>
              <a:defRPr/>
            </a:pPr>
            <a:r>
              <a:rPr lang="en-GB"/>
              <a:t>Insert presentation title here 00/00/2016</a:t>
            </a:r>
            <a:endParaRPr lang="en-GB" dirty="0"/>
          </a:p>
        </p:txBody>
      </p:sp>
      <p:sp>
        <p:nvSpPr>
          <p:cNvPr id="4" name="Slide Number Placeholder 3"/>
          <p:cNvSpPr>
            <a:spLocks noGrp="1"/>
          </p:cNvSpPr>
          <p:nvPr>
            <p:ph type="sldNum" sz="quarter" idx="11"/>
          </p:nvPr>
        </p:nvSpPr>
        <p:spPr/>
        <p:txBody>
          <a:bodyPr/>
          <a:lstStyle/>
          <a:p>
            <a:fld id="{40C85525-34BA-42AB-9145-1C1207FA4778}" type="slidenum">
              <a:rPr lang="en-GB" smtClean="0"/>
              <a:pPr/>
              <a:t>‹#›</a:t>
            </a:fld>
            <a:endParaRPr lang="en-GB" dirty="0"/>
          </a:p>
        </p:txBody>
      </p:sp>
      <p:sp>
        <p:nvSpPr>
          <p:cNvPr id="10"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2587607088"/>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1163402" y="764704"/>
            <a:ext cx="6826002" cy="4356484"/>
          </a:xfrm>
          <a:prstGeom prst="rect">
            <a:avLst/>
          </a:prstGeom>
        </p:spPr>
      </p:pic>
      <p:sp>
        <p:nvSpPr>
          <p:cNvPr id="2"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8" name="Straight Connector 7"/>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p:cNvSpPr>
            <a:spLocks noGrp="1"/>
          </p:cNvSpPr>
          <p:nvPr>
            <p:ph type="ftr" sz="quarter" idx="10"/>
          </p:nvPr>
        </p:nvSpPr>
        <p:spPr/>
        <p:txBody>
          <a:bodyPr/>
          <a:lstStyle/>
          <a:p>
            <a:pPr>
              <a:defRPr/>
            </a:pPr>
            <a:r>
              <a:rPr lang="en-GB"/>
              <a:t>Insert presentation title here 00/00/2016</a:t>
            </a:r>
            <a:endParaRPr lang="en-GB" dirty="0"/>
          </a:p>
        </p:txBody>
      </p:sp>
      <p:sp>
        <p:nvSpPr>
          <p:cNvPr id="6" name="Slide Number Placeholder 5"/>
          <p:cNvSpPr>
            <a:spLocks noGrp="1"/>
          </p:cNvSpPr>
          <p:nvPr>
            <p:ph type="sldNum" sz="quarter" idx="11"/>
          </p:nvPr>
        </p:nvSpPr>
        <p:spPr/>
        <p:txBody>
          <a:bodyPr/>
          <a:lstStyle/>
          <a:p>
            <a:fld id="{40C85525-34BA-42AB-9145-1C1207FA4778}" type="slidenum">
              <a:rPr lang="en-GB" smtClean="0"/>
              <a:pPr/>
              <a:t>‹#›</a:t>
            </a:fld>
            <a:endParaRPr lang="en-GB" dirty="0"/>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2717331061"/>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liver - tex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lvl1pPr>
              <a:defRPr b="1"/>
            </a:lvl1pPr>
          </a:lstStyle>
          <a:p>
            <a:r>
              <a:rPr lang="en-US"/>
              <a:t>Click to edit Master title style</a:t>
            </a:r>
            <a:endParaRPr lang="en-GB" dirty="0"/>
          </a:p>
        </p:txBody>
      </p:sp>
      <p:sp>
        <p:nvSpPr>
          <p:cNvPr id="4" name="Content Placeholder 3"/>
          <p:cNvSpPr>
            <a:spLocks noGrp="1"/>
          </p:cNvSpPr>
          <p:nvPr>
            <p:ph sz="quarter" idx="12"/>
          </p:nvPr>
        </p:nvSpPr>
        <p:spPr>
          <a:xfrm>
            <a:off x="358775" y="1557338"/>
            <a:ext cx="8316913"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3"/>
          </p:nvPr>
        </p:nvSpPr>
        <p:spPr/>
        <p:txBody>
          <a:bodyPr/>
          <a:lstStyle/>
          <a:p>
            <a:pPr>
              <a:defRPr/>
            </a:pPr>
            <a:r>
              <a:rPr lang="en-GB"/>
              <a:t>Insert presentation title here 00/00/2016</a:t>
            </a:r>
            <a:endParaRPr lang="en-GB" dirty="0"/>
          </a:p>
        </p:txBody>
      </p:sp>
      <p:sp>
        <p:nvSpPr>
          <p:cNvPr id="10" name="Slide Number Placeholder 9"/>
          <p:cNvSpPr>
            <a:spLocks noGrp="1"/>
          </p:cNvSpPr>
          <p:nvPr>
            <p:ph type="sldNum" sz="quarter" idx="14"/>
          </p:nvPr>
        </p:nvSpPr>
        <p:spPr/>
        <p:txBody>
          <a:bodyPr/>
          <a:lstStyle/>
          <a:p>
            <a:fld id="{40C85525-34BA-42AB-9145-1C1207FA4778}" type="slidenum">
              <a:rPr lang="en-GB" smtClean="0"/>
              <a:pPr/>
              <a:t>‹#›</a:t>
            </a:fld>
            <a:endParaRPr lang="en-GB" dirty="0"/>
          </a:p>
        </p:txBody>
      </p:sp>
      <p:sp>
        <p:nvSpPr>
          <p:cNvPr id="7"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1281222328"/>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liver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13" name="Text Placeholder 2"/>
          <p:cNvSpPr>
            <a:spLocks noGrp="1"/>
          </p:cNvSpPr>
          <p:nvPr>
            <p:ph idx="12"/>
          </p:nvPr>
        </p:nvSpPr>
        <p:spPr>
          <a:xfrm>
            <a:off x="4672198" y="1557338"/>
            <a:ext cx="4113027" cy="4716462"/>
          </a:xfrm>
          <a:prstGeom prst="rect">
            <a:avLst/>
          </a:prstGeom>
        </p:spPr>
        <p:txBody>
          <a:bodyPr vert="horz" lIns="0" tIns="0" rIns="0" bIns="0" rtlCol="0">
            <a:noAutofit/>
          </a:bodyPr>
          <a:lstStyle/>
          <a:p>
            <a:pPr lvl="0"/>
            <a:r>
              <a:rPr lang="en-US"/>
              <a:t>Click to edit Master text styles</a:t>
            </a:r>
          </a:p>
        </p:txBody>
      </p:sp>
      <p:sp>
        <p:nvSpPr>
          <p:cNvPr id="14" name="Footer Placeholder 4"/>
          <p:cNvSpPr txBox="1">
            <a:spLocks/>
          </p:cNvSpPr>
          <p:nvPr/>
        </p:nvSpPr>
        <p:spPr>
          <a:xfrm>
            <a:off x="7740352" y="368660"/>
            <a:ext cx="1036270"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8" name="Footer Placeholder 4"/>
          <p:cNvSpPr txBox="1">
            <a:spLocks/>
          </p:cNvSpPr>
          <p:nvPr userDrawn="1"/>
        </p:nvSpPr>
        <p:spPr>
          <a:xfrm>
            <a:off x="7740352" y="368660"/>
            <a:ext cx="1036270"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4" name="Content Placeholder 3"/>
          <p:cNvSpPr>
            <a:spLocks noGrp="1"/>
          </p:cNvSpPr>
          <p:nvPr>
            <p:ph sz="quarter" idx="13"/>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4"/>
          </p:nvPr>
        </p:nvSpPr>
        <p:spPr/>
        <p:txBody>
          <a:bodyPr/>
          <a:lstStyle/>
          <a:p>
            <a:pPr>
              <a:defRPr/>
            </a:pPr>
            <a:r>
              <a:rPr lang="en-GB"/>
              <a:t>Insert presentation title here 00/00/2016</a:t>
            </a:r>
            <a:endParaRPr lang="en-GB" dirty="0"/>
          </a:p>
        </p:txBody>
      </p:sp>
      <p:sp>
        <p:nvSpPr>
          <p:cNvPr id="7" name="Slide Number Placeholder 6"/>
          <p:cNvSpPr>
            <a:spLocks noGrp="1"/>
          </p:cNvSpPr>
          <p:nvPr>
            <p:ph type="sldNum" sz="quarter" idx="15"/>
          </p:nvPr>
        </p:nvSpPr>
        <p:spPr/>
        <p:txBody>
          <a:bodyPr/>
          <a:lstStyle/>
          <a:p>
            <a:fld id="{40C85525-34BA-42AB-9145-1C1207FA4778}" type="slidenum">
              <a:rPr lang="en-GB" smtClean="0"/>
              <a:pPr/>
              <a:t>‹#›</a:t>
            </a:fld>
            <a:endParaRPr lang="en-GB" dirty="0"/>
          </a:p>
        </p:txBody>
      </p:sp>
      <p:sp>
        <p:nvSpPr>
          <p:cNvPr id="10"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1459164403"/>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liver - graph and tex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4" name="Content Placeholder 3"/>
          <p:cNvSpPr>
            <a:spLocks noGrp="1"/>
          </p:cNvSpPr>
          <p:nvPr>
            <p:ph sz="quarter" idx="13"/>
          </p:nvPr>
        </p:nvSpPr>
        <p:spPr>
          <a:xfrm>
            <a:off x="6624638" y="1557338"/>
            <a:ext cx="2160587" cy="471646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14"/>
          </p:nvPr>
        </p:nvSpPr>
        <p:spPr>
          <a:xfrm>
            <a:off x="358775" y="1557338"/>
            <a:ext cx="6193445"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p:cNvSpPr>
            <a:spLocks noGrp="1"/>
          </p:cNvSpPr>
          <p:nvPr>
            <p:ph type="ftr" sz="quarter" idx="15"/>
          </p:nvPr>
        </p:nvSpPr>
        <p:spPr/>
        <p:txBody>
          <a:bodyPr/>
          <a:lstStyle/>
          <a:p>
            <a:pPr>
              <a:defRPr/>
            </a:pPr>
            <a:r>
              <a:rPr lang="en-GB"/>
              <a:t>Insert presentation title here 00/00/2016</a:t>
            </a:r>
            <a:endParaRPr lang="en-GB" dirty="0"/>
          </a:p>
        </p:txBody>
      </p:sp>
      <p:sp>
        <p:nvSpPr>
          <p:cNvPr id="10" name="Slide Number Placeholder 9"/>
          <p:cNvSpPr>
            <a:spLocks noGrp="1"/>
          </p:cNvSpPr>
          <p:nvPr>
            <p:ph type="sldNum" sz="quarter" idx="16"/>
          </p:nvPr>
        </p:nvSpPr>
        <p:spPr/>
        <p:txBody>
          <a:bodyPr/>
          <a:lstStyle/>
          <a:p>
            <a:fld id="{40C85525-34BA-42AB-9145-1C1207FA4778}" type="slidenum">
              <a:rPr lang="en-GB" smtClean="0"/>
              <a:pPr/>
              <a:t>‹#›</a:t>
            </a:fld>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175007546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pprenticeships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358776" y="360000"/>
            <a:ext cx="8425692" cy="981438"/>
          </a:xfrm>
        </p:spPr>
        <p:txBody>
          <a:bodyPr/>
          <a:lstStyle/>
          <a:p>
            <a:r>
              <a:rPr lang="en-US"/>
              <a:t>Click to edit Master title style</a:t>
            </a:r>
            <a:endParaRPr lang="en-GB" dirty="0"/>
          </a:p>
        </p:txBody>
      </p:sp>
      <p:sp>
        <p:nvSpPr>
          <p:cNvPr id="13" name="Content Placeholder 5"/>
          <p:cNvSpPr>
            <a:spLocks noGrp="1"/>
          </p:cNvSpPr>
          <p:nvPr>
            <p:ph sz="quarter" idx="4"/>
          </p:nvPr>
        </p:nvSpPr>
        <p:spPr>
          <a:xfrm>
            <a:off x="4679949" y="1557338"/>
            <a:ext cx="4105275" cy="456882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2"/>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3"/>
          </p:nvPr>
        </p:nvSpPr>
        <p:spPr/>
        <p:txBody>
          <a:bodyPr/>
          <a:lstStyle/>
          <a:p>
            <a:pPr>
              <a:defRPr/>
            </a:pPr>
            <a:r>
              <a:rPr lang="en-GB"/>
              <a:t>Insert presentation title here 00/00/2016</a:t>
            </a:r>
            <a:endParaRPr lang="en-GB" dirty="0"/>
          </a:p>
        </p:txBody>
      </p:sp>
      <p:sp>
        <p:nvSpPr>
          <p:cNvPr id="6" name="Slide Number Placeholder 5"/>
          <p:cNvSpPr>
            <a:spLocks noGrp="1"/>
          </p:cNvSpPr>
          <p:nvPr>
            <p:ph type="sldNum" sz="quarter" idx="14"/>
          </p:nvPr>
        </p:nvSpPr>
        <p:spPr/>
        <p:txBody>
          <a:bodyPr/>
          <a:lstStyle/>
          <a:p>
            <a:fld id="{40C85525-34BA-42AB-9145-1C1207FA4778}" type="slidenum">
              <a:rPr lang="en-GB" smtClean="0"/>
              <a:pPr/>
              <a:t>‹#›</a:t>
            </a:fld>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299066850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pprenticeships - text and 2 objects">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13" name="Content Placeholder 5"/>
          <p:cNvSpPr>
            <a:spLocks noGrp="1"/>
          </p:cNvSpPr>
          <p:nvPr>
            <p:ph sz="quarter" idx="4"/>
          </p:nvPr>
        </p:nvSpPr>
        <p:spPr>
          <a:xfrm>
            <a:off x="4668838" y="3753035"/>
            <a:ext cx="4116387"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4" name="Content Placeholder 5"/>
          <p:cNvSpPr>
            <a:spLocks noGrp="1"/>
          </p:cNvSpPr>
          <p:nvPr>
            <p:ph sz="quarter" idx="12"/>
          </p:nvPr>
        </p:nvSpPr>
        <p:spPr>
          <a:xfrm>
            <a:off x="338045" y="3753035"/>
            <a:ext cx="4137118"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3"/>
          </p:nvPr>
        </p:nvSpPr>
        <p:spPr>
          <a:xfrm>
            <a:off x="358775" y="1557338"/>
            <a:ext cx="8426450"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4"/>
          </p:nvPr>
        </p:nvSpPr>
        <p:spPr/>
        <p:txBody>
          <a:bodyPr/>
          <a:lstStyle/>
          <a:p>
            <a:pPr>
              <a:defRPr/>
            </a:pPr>
            <a:r>
              <a:rPr lang="en-GB"/>
              <a:t>Insert presentation title here 00/00/2016</a:t>
            </a:r>
            <a:endParaRPr lang="en-GB" dirty="0"/>
          </a:p>
        </p:txBody>
      </p:sp>
      <p:sp>
        <p:nvSpPr>
          <p:cNvPr id="6" name="Slide Number Placeholder 5"/>
          <p:cNvSpPr>
            <a:spLocks noGrp="1"/>
          </p:cNvSpPr>
          <p:nvPr>
            <p:ph type="sldNum" sz="quarter" idx="15"/>
          </p:nvPr>
        </p:nvSpPr>
        <p:spPr/>
        <p:txBody>
          <a:bodyPr/>
          <a:lstStyle/>
          <a:p>
            <a:fld id="{40C85525-34BA-42AB-9145-1C1207FA4778}" type="slidenum">
              <a:rPr lang="en-GB" smtClean="0"/>
              <a:pPr/>
              <a:t>‹#›</a:t>
            </a:fld>
            <a:endParaRPr lang="en-GB" dirty="0"/>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1475668732"/>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pprenticeships deliver - text and graph">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lvl1pPr>
              <a:defRPr/>
            </a:lvl1pPr>
          </a:lstStyle>
          <a:p>
            <a:r>
              <a:rPr lang="en-US"/>
              <a:t>Click to edit Master title style</a:t>
            </a:r>
            <a:endParaRPr lang="en-GB" dirty="0"/>
          </a:p>
        </p:txBody>
      </p:sp>
      <p:sp>
        <p:nvSpPr>
          <p:cNvPr id="13" name="Content Placeholder 5"/>
          <p:cNvSpPr>
            <a:spLocks noGrp="1"/>
          </p:cNvSpPr>
          <p:nvPr>
            <p:ph sz="quarter" idx="4"/>
          </p:nvPr>
        </p:nvSpPr>
        <p:spPr>
          <a:xfrm>
            <a:off x="4668838" y="1557338"/>
            <a:ext cx="4116387"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3" name="Footer Placeholder 2"/>
          <p:cNvSpPr>
            <a:spLocks noGrp="1"/>
          </p:cNvSpPr>
          <p:nvPr>
            <p:ph type="ftr" sz="quarter" idx="10"/>
          </p:nvPr>
        </p:nvSpPr>
        <p:spPr/>
        <p:txBody>
          <a:bodyPr/>
          <a:lstStyle/>
          <a:p>
            <a:pPr>
              <a:defRPr/>
            </a:pPr>
            <a:r>
              <a:rPr lang="en-GB"/>
              <a:t>Insert presentation title here 00/00/2016</a:t>
            </a:r>
            <a:endParaRPr lang="en-GB" dirty="0"/>
          </a:p>
        </p:txBody>
      </p:sp>
      <p:sp>
        <p:nvSpPr>
          <p:cNvPr id="4" name="Slide Number Placeholder 3"/>
          <p:cNvSpPr>
            <a:spLocks noGrp="1"/>
          </p:cNvSpPr>
          <p:nvPr>
            <p:ph type="sldNum" sz="quarter" idx="11"/>
          </p:nvPr>
        </p:nvSpPr>
        <p:spPr/>
        <p:txBody>
          <a:bodyPr/>
          <a:lstStyle/>
          <a:p>
            <a:fld id="{40C85525-34BA-42AB-9145-1C1207FA4778}" type="slidenum">
              <a:rPr lang="en-GB" smtClean="0"/>
              <a:pPr/>
              <a:t>‹#›</a:t>
            </a:fld>
            <a:endParaRPr lang="en-GB" dirty="0"/>
          </a:p>
        </p:txBody>
      </p:sp>
      <p:sp>
        <p:nvSpPr>
          <p:cNvPr id="14" name="Content Placeholder 3"/>
          <p:cNvSpPr>
            <a:spLocks noGrp="1"/>
          </p:cNvSpPr>
          <p:nvPr>
            <p:ph sz="quarter" idx="12"/>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401532840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liver - tex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lvl1pPr>
              <a:defRPr b="1"/>
            </a:lvl1pPr>
          </a:lstStyle>
          <a:p>
            <a:r>
              <a:rPr lang="en-US"/>
              <a:t>Click to edit Master title style</a:t>
            </a:r>
            <a:endParaRPr lang="en-GB" dirty="0"/>
          </a:p>
        </p:txBody>
      </p:sp>
      <p:sp>
        <p:nvSpPr>
          <p:cNvPr id="4" name="Content Placeholder 3"/>
          <p:cNvSpPr>
            <a:spLocks noGrp="1"/>
          </p:cNvSpPr>
          <p:nvPr>
            <p:ph sz="quarter" idx="12"/>
          </p:nvPr>
        </p:nvSpPr>
        <p:spPr>
          <a:xfrm>
            <a:off x="358775" y="1557338"/>
            <a:ext cx="8316913"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3"/>
          </p:nvPr>
        </p:nvSpPr>
        <p:spPr/>
        <p:txBody>
          <a:bodyPr/>
          <a:lstStyle/>
          <a:p>
            <a:pPr>
              <a:defRPr/>
            </a:pPr>
            <a:r>
              <a:rPr lang="en-GB"/>
              <a:t>Insert presentation title here 00/00/2016</a:t>
            </a:r>
            <a:endParaRPr lang="en-GB" dirty="0"/>
          </a:p>
        </p:txBody>
      </p:sp>
      <p:sp>
        <p:nvSpPr>
          <p:cNvPr id="10" name="Slide Number Placeholder 9"/>
          <p:cNvSpPr>
            <a:spLocks noGrp="1"/>
          </p:cNvSpPr>
          <p:nvPr>
            <p:ph type="sldNum" sz="quarter" idx="14"/>
          </p:nvPr>
        </p:nvSpPr>
        <p:spPr/>
        <p:txBody>
          <a:bodyPr/>
          <a:lstStyle/>
          <a:p>
            <a:fld id="{40C85525-34BA-42AB-9145-1C1207FA4778}" type="slidenum">
              <a:rPr lang="en-GB" smtClean="0"/>
              <a:pPr/>
              <a:t>‹#›</a:t>
            </a:fld>
            <a:endParaRPr lang="en-GB" dirty="0"/>
          </a:p>
        </p:txBody>
      </p:sp>
      <p:sp>
        <p:nvSpPr>
          <p:cNvPr id="7"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85784202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6" name="Slide Number Placeholder 5"/>
          <p:cNvSpPr>
            <a:spLocks noGrp="1"/>
          </p:cNvSpPr>
          <p:nvPr>
            <p:ph type="sldNum" sz="quarter" idx="12"/>
          </p:nvPr>
        </p:nvSpPr>
        <p:spPr/>
        <p:txBody>
          <a:bodyPr/>
          <a:lstStyle/>
          <a:p>
            <a:fld id="{A7E25D06-9882-4E46-9327-9B5A73CDC15E}" type="slidenum">
              <a:rPr lang="en-US" smtClean="0"/>
              <a:t>‹#›</a:t>
            </a:fld>
            <a:endParaRPr lang="en-US"/>
          </a:p>
        </p:txBody>
      </p:sp>
    </p:spTree>
    <p:extLst>
      <p:ext uri="{BB962C8B-B14F-4D97-AF65-F5344CB8AC3E}">
        <p14:creationId xmlns:p14="http://schemas.microsoft.com/office/powerpoint/2010/main" val="2865861931"/>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liver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13" name="Text Placeholder 2"/>
          <p:cNvSpPr>
            <a:spLocks noGrp="1"/>
          </p:cNvSpPr>
          <p:nvPr>
            <p:ph idx="12"/>
          </p:nvPr>
        </p:nvSpPr>
        <p:spPr>
          <a:xfrm>
            <a:off x="4672198" y="1557338"/>
            <a:ext cx="4113027" cy="4716462"/>
          </a:xfrm>
          <a:prstGeom prst="rect">
            <a:avLst/>
          </a:prstGeom>
        </p:spPr>
        <p:txBody>
          <a:bodyPr vert="horz" lIns="0" tIns="0" rIns="0" bIns="0" rtlCol="0">
            <a:noAutofit/>
          </a:bodyPr>
          <a:lstStyle/>
          <a:p>
            <a:pPr lvl="0"/>
            <a:r>
              <a:rPr lang="en-US"/>
              <a:t>Click to edit Master text styles</a:t>
            </a:r>
          </a:p>
        </p:txBody>
      </p:sp>
      <p:sp>
        <p:nvSpPr>
          <p:cNvPr id="14" name="Footer Placeholder 4"/>
          <p:cNvSpPr txBox="1">
            <a:spLocks/>
          </p:cNvSpPr>
          <p:nvPr/>
        </p:nvSpPr>
        <p:spPr>
          <a:xfrm>
            <a:off x="7740352" y="368660"/>
            <a:ext cx="1036270"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8" name="Footer Placeholder 4"/>
          <p:cNvSpPr txBox="1">
            <a:spLocks/>
          </p:cNvSpPr>
          <p:nvPr userDrawn="1"/>
        </p:nvSpPr>
        <p:spPr>
          <a:xfrm>
            <a:off x="7740352" y="368660"/>
            <a:ext cx="1036270"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4" name="Content Placeholder 3"/>
          <p:cNvSpPr>
            <a:spLocks noGrp="1"/>
          </p:cNvSpPr>
          <p:nvPr>
            <p:ph sz="quarter" idx="13"/>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4"/>
          </p:nvPr>
        </p:nvSpPr>
        <p:spPr/>
        <p:txBody>
          <a:bodyPr/>
          <a:lstStyle/>
          <a:p>
            <a:pPr>
              <a:defRPr/>
            </a:pPr>
            <a:r>
              <a:rPr lang="en-GB"/>
              <a:t>Insert presentation title here 00/00/2016</a:t>
            </a:r>
            <a:endParaRPr lang="en-GB" dirty="0"/>
          </a:p>
        </p:txBody>
      </p:sp>
      <p:sp>
        <p:nvSpPr>
          <p:cNvPr id="7" name="Slide Number Placeholder 6"/>
          <p:cNvSpPr>
            <a:spLocks noGrp="1"/>
          </p:cNvSpPr>
          <p:nvPr>
            <p:ph type="sldNum" sz="quarter" idx="15"/>
          </p:nvPr>
        </p:nvSpPr>
        <p:spPr/>
        <p:txBody>
          <a:bodyPr/>
          <a:lstStyle/>
          <a:p>
            <a:fld id="{40C85525-34BA-42AB-9145-1C1207FA4778}" type="slidenum">
              <a:rPr lang="en-GB" smtClean="0"/>
              <a:pPr/>
              <a:t>‹#›</a:t>
            </a:fld>
            <a:endParaRPr lang="en-GB" dirty="0"/>
          </a:p>
        </p:txBody>
      </p:sp>
      <p:sp>
        <p:nvSpPr>
          <p:cNvPr id="10"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1849372271"/>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liver - graph and tex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4" name="Content Placeholder 3"/>
          <p:cNvSpPr>
            <a:spLocks noGrp="1"/>
          </p:cNvSpPr>
          <p:nvPr>
            <p:ph sz="quarter" idx="13"/>
          </p:nvPr>
        </p:nvSpPr>
        <p:spPr>
          <a:xfrm>
            <a:off x="6624638" y="1557338"/>
            <a:ext cx="2160587" cy="471646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14"/>
          </p:nvPr>
        </p:nvSpPr>
        <p:spPr>
          <a:xfrm>
            <a:off x="358775" y="1557338"/>
            <a:ext cx="6193445"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p:cNvSpPr>
            <a:spLocks noGrp="1"/>
          </p:cNvSpPr>
          <p:nvPr>
            <p:ph type="ftr" sz="quarter" idx="15"/>
          </p:nvPr>
        </p:nvSpPr>
        <p:spPr/>
        <p:txBody>
          <a:bodyPr/>
          <a:lstStyle/>
          <a:p>
            <a:pPr>
              <a:defRPr/>
            </a:pPr>
            <a:r>
              <a:rPr lang="en-GB"/>
              <a:t>Insert presentation title here 00/00/2016</a:t>
            </a:r>
            <a:endParaRPr lang="en-GB" dirty="0"/>
          </a:p>
        </p:txBody>
      </p:sp>
      <p:sp>
        <p:nvSpPr>
          <p:cNvPr id="10" name="Slide Number Placeholder 9"/>
          <p:cNvSpPr>
            <a:spLocks noGrp="1"/>
          </p:cNvSpPr>
          <p:nvPr>
            <p:ph type="sldNum" sz="quarter" idx="16"/>
          </p:nvPr>
        </p:nvSpPr>
        <p:spPr/>
        <p:txBody>
          <a:bodyPr/>
          <a:lstStyle/>
          <a:p>
            <a:fld id="{40C85525-34BA-42AB-9145-1C1207FA4778}" type="slidenum">
              <a:rPr lang="en-GB" smtClean="0"/>
              <a:pPr/>
              <a:t>‹#›</a:t>
            </a:fld>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356025341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pprenticeships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358776" y="360000"/>
            <a:ext cx="8425692" cy="981438"/>
          </a:xfrm>
        </p:spPr>
        <p:txBody>
          <a:bodyPr/>
          <a:lstStyle/>
          <a:p>
            <a:r>
              <a:rPr lang="en-US"/>
              <a:t>Click to edit Master title style</a:t>
            </a:r>
            <a:endParaRPr lang="en-GB" dirty="0"/>
          </a:p>
        </p:txBody>
      </p:sp>
      <p:sp>
        <p:nvSpPr>
          <p:cNvPr id="13" name="Content Placeholder 5"/>
          <p:cNvSpPr>
            <a:spLocks noGrp="1"/>
          </p:cNvSpPr>
          <p:nvPr>
            <p:ph sz="quarter" idx="4"/>
          </p:nvPr>
        </p:nvSpPr>
        <p:spPr>
          <a:xfrm>
            <a:off x="4679949" y="1557338"/>
            <a:ext cx="4105275" cy="456882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2"/>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3"/>
          </p:nvPr>
        </p:nvSpPr>
        <p:spPr/>
        <p:txBody>
          <a:bodyPr/>
          <a:lstStyle/>
          <a:p>
            <a:pPr>
              <a:defRPr/>
            </a:pPr>
            <a:r>
              <a:rPr lang="en-GB"/>
              <a:t>Insert presentation title here 00/00/2016</a:t>
            </a:r>
            <a:endParaRPr lang="en-GB" dirty="0"/>
          </a:p>
        </p:txBody>
      </p:sp>
      <p:sp>
        <p:nvSpPr>
          <p:cNvPr id="6" name="Slide Number Placeholder 5"/>
          <p:cNvSpPr>
            <a:spLocks noGrp="1"/>
          </p:cNvSpPr>
          <p:nvPr>
            <p:ph type="sldNum" sz="quarter" idx="14"/>
          </p:nvPr>
        </p:nvSpPr>
        <p:spPr/>
        <p:txBody>
          <a:bodyPr/>
          <a:lstStyle/>
          <a:p>
            <a:fld id="{40C85525-34BA-42AB-9145-1C1207FA4778}" type="slidenum">
              <a:rPr lang="en-GB" smtClean="0"/>
              <a:pPr/>
              <a:t>‹#›</a:t>
            </a:fld>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84896916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338138" y="6410172"/>
            <a:ext cx="6048000" cy="367200"/>
          </a:xfrm>
          <a:prstGeom prst="rect">
            <a:avLst/>
          </a:prstGeom>
        </p:spPr>
        <p:txBody>
          <a:bodyPr vert="horz" lIns="0" tIns="45720" rIns="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lang="en-GB" sz="1000" b="0" kern="1200" baseline="0" dirty="0">
                <a:solidFill>
                  <a:srgbClr val="000000"/>
                </a:solidFill>
                <a:latin typeface="Arial" pitchFamily="34" charset="0"/>
                <a:ea typeface="+mn-ea"/>
                <a:cs typeface="Arial" pitchFamily="34" charset="0"/>
              </a:defRPr>
            </a:lvl1pPr>
          </a:lstStyle>
          <a:p>
            <a:pPr>
              <a:defRPr/>
            </a:pPr>
            <a:r>
              <a:rPr lang="en-GB" dirty="0"/>
              <a:t>Insert presentation title here 00/00/2016</a:t>
            </a:r>
          </a:p>
        </p:txBody>
      </p:sp>
      <p:sp>
        <p:nvSpPr>
          <p:cNvPr id="2" name="Title Placeholder 1"/>
          <p:cNvSpPr>
            <a:spLocks noGrp="1"/>
          </p:cNvSpPr>
          <p:nvPr>
            <p:ph type="title"/>
          </p:nvPr>
        </p:nvSpPr>
        <p:spPr>
          <a:xfrm>
            <a:off x="358775" y="360000"/>
            <a:ext cx="8426450" cy="981438"/>
          </a:xfrm>
          <a:prstGeom prst="rect">
            <a:avLst/>
          </a:prstGeom>
        </p:spPr>
        <p:txBody>
          <a:bodyPr vert="horz" lIns="0" tIns="36000" rIns="0" bIns="0" rtlCol="0" anchor="t" anchorCtr="0">
            <a:noAutofit/>
          </a:bodyPr>
          <a:lstStyle/>
          <a:p>
            <a:r>
              <a:rPr lang="en-US"/>
              <a:t>Click to edit Master title style</a:t>
            </a:r>
            <a:endParaRPr lang="en-GB" dirty="0"/>
          </a:p>
        </p:txBody>
      </p:sp>
      <p:cxnSp>
        <p:nvCxnSpPr>
          <p:cNvPr id="4" name="Straight Connector 3"/>
          <p:cNvCxnSpPr/>
          <p:nvPr/>
        </p:nvCxnSpPr>
        <p:spPr>
          <a:xfrm>
            <a:off x="358775" y="1448780"/>
            <a:ext cx="84264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58775" y="368300"/>
            <a:ext cx="8425693"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a:xfrm>
            <a:off x="358775" y="1448780"/>
            <a:ext cx="84264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358775" y="368300"/>
            <a:ext cx="8425693"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idx="1"/>
          </p:nvPr>
        </p:nvSpPr>
        <p:spPr>
          <a:xfrm>
            <a:off x="358775" y="1557338"/>
            <a:ext cx="8328025" cy="4716462"/>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lide Number Placeholder 11"/>
          <p:cNvSpPr>
            <a:spLocks noGrp="1"/>
          </p:cNvSpPr>
          <p:nvPr>
            <p:ph type="sldNum" sz="quarter" idx="4"/>
          </p:nvPr>
        </p:nvSpPr>
        <p:spPr>
          <a:xfrm>
            <a:off x="8532440" y="6492874"/>
            <a:ext cx="252028" cy="367200"/>
          </a:xfrm>
          <a:prstGeom prst="rect">
            <a:avLst/>
          </a:prstGeom>
        </p:spPr>
        <p:txBody>
          <a:bodyPr vert="horz" lIns="0" tIns="36000" rIns="0" bIns="0" rtlCol="0" anchor="t" anchorCtr="0"/>
          <a:lstStyle>
            <a:lvl1pPr marL="0" algn="r" defTabSz="914400" rtl="0" eaLnBrk="1" latinLnBrk="0" hangingPunct="1">
              <a:defRPr lang="en-GB" sz="1000" b="0" kern="1200" smtClean="0">
                <a:solidFill>
                  <a:schemeClr val="tx2"/>
                </a:solidFill>
                <a:latin typeface="Arial" pitchFamily="34" charset="0"/>
                <a:ea typeface="+mn-ea"/>
                <a:cs typeface="Arial" pitchFamily="34" charset="0"/>
              </a:defRPr>
            </a:lvl1pPr>
          </a:lstStyle>
          <a:p>
            <a:fld id="{40C85525-34BA-42AB-9145-1C1207FA4778}" type="slidenum">
              <a:rPr lang="en-GB" smtClean="0"/>
              <a:pPr/>
              <a:t>‹#›</a:t>
            </a:fld>
            <a:endParaRPr lang="en-GB" dirty="0"/>
          </a:p>
        </p:txBody>
      </p:sp>
    </p:spTree>
    <p:extLst>
      <p:ext uri="{BB962C8B-B14F-4D97-AF65-F5344CB8AC3E}">
        <p14:creationId xmlns:p14="http://schemas.microsoft.com/office/powerpoint/2010/main" val="36903843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91" r:id="rId12"/>
  </p:sldLayoutIdLst>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hf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4763" indent="0" algn="l" defTabSz="914400" rtl="0" eaLnBrk="1" latinLnBrk="0" hangingPunct="1">
        <a:spcBef>
          <a:spcPts val="0"/>
        </a:spcBef>
        <a:buFont typeface="Arial" pitchFamily="34" charset="0"/>
        <a:buNone/>
        <a:defRPr sz="1800" b="1" kern="1200">
          <a:solidFill>
            <a:schemeClr val="tx2"/>
          </a:solidFill>
          <a:latin typeface="Arial" pitchFamily="34" charset="0"/>
          <a:ea typeface="+mn-ea"/>
          <a:cs typeface="Arial" pitchFamily="34" charset="0"/>
        </a:defRPr>
      </a:lvl1pPr>
      <a:lvl2pPr marL="3175" indent="0" algn="l" defTabSz="914400" rtl="0" eaLnBrk="1" latinLnBrk="0" hangingPunct="1">
        <a:spcBef>
          <a:spcPts val="0"/>
        </a:spcBef>
        <a:buFont typeface="Lucida Grande"/>
        <a:buNone/>
        <a:defRPr sz="1800" b="0" kern="1200">
          <a:solidFill>
            <a:schemeClr val="tx2"/>
          </a:solidFill>
          <a:latin typeface="Arial" pitchFamily="34" charset="0"/>
          <a:ea typeface="+mn-ea"/>
          <a:cs typeface="Arial" pitchFamily="34" charset="0"/>
        </a:defRPr>
      </a:lvl2pPr>
      <a:lvl3pPr marL="360000" marR="0" indent="-360000" algn="l" defTabSz="914400" rtl="0" eaLnBrk="1" fontAlgn="auto" latinLnBrk="0" hangingPunct="1">
        <a:lnSpc>
          <a:spcPct val="100000"/>
        </a:lnSpc>
        <a:spcBef>
          <a:spcPts val="0"/>
        </a:spcBef>
        <a:spcAft>
          <a:spcPts val="0"/>
        </a:spcAft>
        <a:buClrTx/>
        <a:buSzPct val="100000"/>
        <a:buFont typeface="Calibri" panose="020F0502020204030204" pitchFamily="34" charset="0"/>
        <a:buChar char="–"/>
        <a:tabLst/>
        <a:defRPr sz="1800" b="0" kern="1200">
          <a:solidFill>
            <a:schemeClr val="tx2"/>
          </a:solidFill>
          <a:latin typeface="Arial" pitchFamily="34" charset="0"/>
          <a:ea typeface="+mn-ea"/>
          <a:cs typeface="Arial" pitchFamily="34" charset="0"/>
        </a:defRPr>
      </a:lvl3pPr>
      <a:lvl4pPr marL="72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4pPr>
      <a:lvl5pPr marL="108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338138" y="6410172"/>
            <a:ext cx="6048000" cy="367200"/>
          </a:xfrm>
          <a:prstGeom prst="rect">
            <a:avLst/>
          </a:prstGeom>
        </p:spPr>
        <p:txBody>
          <a:bodyPr vert="horz" lIns="0" tIns="45720" rIns="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lang="en-GB" sz="1000" b="0" kern="1200" baseline="0" dirty="0">
                <a:solidFill>
                  <a:srgbClr val="000000"/>
                </a:solidFill>
                <a:latin typeface="Arial" pitchFamily="34" charset="0"/>
                <a:ea typeface="+mn-ea"/>
                <a:cs typeface="Arial" pitchFamily="34" charset="0"/>
              </a:defRPr>
            </a:lvl1pPr>
          </a:lstStyle>
          <a:p>
            <a:pPr>
              <a:defRPr/>
            </a:pPr>
            <a:r>
              <a:rPr lang="en-GB"/>
              <a:t>Insert presentation title here 00/00/2016</a:t>
            </a:r>
          </a:p>
        </p:txBody>
      </p:sp>
      <p:sp>
        <p:nvSpPr>
          <p:cNvPr id="2" name="Title Placeholder 1"/>
          <p:cNvSpPr>
            <a:spLocks noGrp="1"/>
          </p:cNvSpPr>
          <p:nvPr>
            <p:ph type="title"/>
          </p:nvPr>
        </p:nvSpPr>
        <p:spPr>
          <a:xfrm>
            <a:off x="358775" y="360000"/>
            <a:ext cx="8426450" cy="981438"/>
          </a:xfrm>
          <a:prstGeom prst="rect">
            <a:avLst/>
          </a:prstGeom>
        </p:spPr>
        <p:txBody>
          <a:bodyPr vert="horz" lIns="0" tIns="36000" rIns="0" bIns="0" rtlCol="0" anchor="t" anchorCtr="0">
            <a:noAutofit/>
          </a:bodyPr>
          <a:lstStyle/>
          <a:p>
            <a:r>
              <a:rPr lang="en-US"/>
              <a:t>Click to edit Master title style</a:t>
            </a:r>
            <a:endParaRPr lang="en-GB"/>
          </a:p>
        </p:txBody>
      </p:sp>
      <p:cxnSp>
        <p:nvCxnSpPr>
          <p:cNvPr id="4" name="Straight Connector 3"/>
          <p:cNvCxnSpPr/>
          <p:nvPr/>
        </p:nvCxnSpPr>
        <p:spPr>
          <a:xfrm>
            <a:off x="358775" y="1448780"/>
            <a:ext cx="84264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58775" y="368300"/>
            <a:ext cx="8425693"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a:xfrm>
            <a:off x="358775" y="1448780"/>
            <a:ext cx="84264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358775" y="368300"/>
            <a:ext cx="8425693"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idx="1"/>
          </p:nvPr>
        </p:nvSpPr>
        <p:spPr>
          <a:xfrm>
            <a:off x="358775" y="1557338"/>
            <a:ext cx="8328025" cy="4716462"/>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Slide Number Placeholder 11"/>
          <p:cNvSpPr>
            <a:spLocks noGrp="1"/>
          </p:cNvSpPr>
          <p:nvPr>
            <p:ph type="sldNum" sz="quarter" idx="4"/>
          </p:nvPr>
        </p:nvSpPr>
        <p:spPr>
          <a:xfrm>
            <a:off x="8532440" y="6492874"/>
            <a:ext cx="252028" cy="367200"/>
          </a:xfrm>
          <a:prstGeom prst="rect">
            <a:avLst/>
          </a:prstGeom>
        </p:spPr>
        <p:txBody>
          <a:bodyPr vert="horz" lIns="0" tIns="36000" rIns="0" bIns="0" rtlCol="0" anchor="t" anchorCtr="0"/>
          <a:lstStyle>
            <a:lvl1pPr marL="0" algn="r" defTabSz="914400" rtl="0" eaLnBrk="1" latinLnBrk="0" hangingPunct="1">
              <a:defRPr lang="en-GB" sz="1000" b="0" kern="1200" smtClean="0">
                <a:solidFill>
                  <a:schemeClr val="tx2"/>
                </a:solidFill>
                <a:latin typeface="Arial" pitchFamily="34" charset="0"/>
                <a:ea typeface="+mn-ea"/>
                <a:cs typeface="Arial" pitchFamily="34" charset="0"/>
              </a:defRPr>
            </a:lvl1pPr>
          </a:lstStyle>
          <a:p>
            <a:fld id="{40C85525-34BA-42AB-9145-1C1207FA4778}" type="slidenum">
              <a:rPr lang="en-GB" smtClean="0"/>
              <a:pPr/>
              <a:t>‹#›</a:t>
            </a:fld>
            <a:endParaRPr lang="en-GB"/>
          </a:p>
        </p:txBody>
      </p:sp>
    </p:spTree>
    <p:extLst>
      <p:ext uri="{BB962C8B-B14F-4D97-AF65-F5344CB8AC3E}">
        <p14:creationId xmlns:p14="http://schemas.microsoft.com/office/powerpoint/2010/main" val="140005124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hf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4763" indent="0" algn="l" defTabSz="914400" rtl="0" eaLnBrk="1" latinLnBrk="0" hangingPunct="1">
        <a:spcBef>
          <a:spcPts val="0"/>
        </a:spcBef>
        <a:buFont typeface="Arial" pitchFamily="34" charset="0"/>
        <a:buNone/>
        <a:defRPr sz="1800" b="1" kern="1200">
          <a:solidFill>
            <a:schemeClr val="tx2"/>
          </a:solidFill>
          <a:latin typeface="Arial" pitchFamily="34" charset="0"/>
          <a:ea typeface="+mn-ea"/>
          <a:cs typeface="Arial" pitchFamily="34" charset="0"/>
        </a:defRPr>
      </a:lvl1pPr>
      <a:lvl2pPr marL="3175" indent="0" algn="l" defTabSz="914400" rtl="0" eaLnBrk="1" latinLnBrk="0" hangingPunct="1">
        <a:spcBef>
          <a:spcPts val="0"/>
        </a:spcBef>
        <a:buFont typeface="Lucida Grande"/>
        <a:buNone/>
        <a:defRPr sz="1800" b="0" kern="1200">
          <a:solidFill>
            <a:schemeClr val="tx2"/>
          </a:solidFill>
          <a:latin typeface="Arial" pitchFamily="34" charset="0"/>
          <a:ea typeface="+mn-ea"/>
          <a:cs typeface="Arial" pitchFamily="34" charset="0"/>
        </a:defRPr>
      </a:lvl2pPr>
      <a:lvl3pPr marL="360000" marR="0" indent="-360000" algn="l" defTabSz="914400" rtl="0" eaLnBrk="1" fontAlgn="auto" latinLnBrk="0" hangingPunct="1">
        <a:lnSpc>
          <a:spcPct val="100000"/>
        </a:lnSpc>
        <a:spcBef>
          <a:spcPts val="0"/>
        </a:spcBef>
        <a:spcAft>
          <a:spcPts val="0"/>
        </a:spcAft>
        <a:buClrTx/>
        <a:buSzPct val="100000"/>
        <a:buFont typeface="Calibri" panose="020F0502020204030204" pitchFamily="34" charset="0"/>
        <a:buChar char="–"/>
        <a:tabLst/>
        <a:defRPr sz="1800" b="0" kern="1200">
          <a:solidFill>
            <a:schemeClr val="tx2"/>
          </a:solidFill>
          <a:latin typeface="Arial" pitchFamily="34" charset="0"/>
          <a:ea typeface="+mn-ea"/>
          <a:cs typeface="Arial" pitchFamily="34" charset="0"/>
        </a:defRPr>
      </a:lvl3pPr>
      <a:lvl4pPr marL="72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4pPr>
      <a:lvl5pPr marL="108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338138" y="6410172"/>
            <a:ext cx="6048000" cy="367200"/>
          </a:xfrm>
          <a:prstGeom prst="rect">
            <a:avLst/>
          </a:prstGeom>
        </p:spPr>
        <p:txBody>
          <a:bodyPr vert="horz" lIns="0" tIns="45720" rIns="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lang="en-GB" sz="1000" b="0" kern="1200" baseline="0" dirty="0">
                <a:solidFill>
                  <a:srgbClr val="000000"/>
                </a:solidFill>
                <a:latin typeface="Arial" pitchFamily="34" charset="0"/>
                <a:ea typeface="+mn-ea"/>
                <a:cs typeface="Arial" pitchFamily="34" charset="0"/>
              </a:defRPr>
            </a:lvl1pPr>
          </a:lstStyle>
          <a:p>
            <a:pPr>
              <a:defRPr/>
            </a:pPr>
            <a:r>
              <a:rPr lang="en-GB" dirty="0"/>
              <a:t>Insert presentation title here 00/00/2016</a:t>
            </a:r>
          </a:p>
        </p:txBody>
      </p:sp>
      <p:sp>
        <p:nvSpPr>
          <p:cNvPr id="2" name="Title Placeholder 1"/>
          <p:cNvSpPr>
            <a:spLocks noGrp="1"/>
          </p:cNvSpPr>
          <p:nvPr>
            <p:ph type="title"/>
          </p:nvPr>
        </p:nvSpPr>
        <p:spPr>
          <a:xfrm>
            <a:off x="358775" y="360000"/>
            <a:ext cx="8426450" cy="981438"/>
          </a:xfrm>
          <a:prstGeom prst="rect">
            <a:avLst/>
          </a:prstGeom>
        </p:spPr>
        <p:txBody>
          <a:bodyPr vert="horz" lIns="0" tIns="36000" rIns="0" bIns="0" rtlCol="0" anchor="t" anchorCtr="0">
            <a:noAutofit/>
          </a:bodyPr>
          <a:lstStyle/>
          <a:p>
            <a:r>
              <a:rPr lang="en-US"/>
              <a:t>Click to edit Master title style</a:t>
            </a:r>
            <a:endParaRPr lang="en-GB" dirty="0"/>
          </a:p>
        </p:txBody>
      </p:sp>
      <p:cxnSp>
        <p:nvCxnSpPr>
          <p:cNvPr id="4" name="Straight Connector 3"/>
          <p:cNvCxnSpPr/>
          <p:nvPr/>
        </p:nvCxnSpPr>
        <p:spPr>
          <a:xfrm>
            <a:off x="358775" y="1448780"/>
            <a:ext cx="84264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58775" y="368300"/>
            <a:ext cx="8425693"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a:xfrm>
            <a:off x="358775" y="1448780"/>
            <a:ext cx="84264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358775" y="368300"/>
            <a:ext cx="8425693"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idx="1"/>
          </p:nvPr>
        </p:nvSpPr>
        <p:spPr>
          <a:xfrm>
            <a:off x="358775" y="1557338"/>
            <a:ext cx="8328025" cy="4716462"/>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lide Number Placeholder 11"/>
          <p:cNvSpPr>
            <a:spLocks noGrp="1"/>
          </p:cNvSpPr>
          <p:nvPr>
            <p:ph type="sldNum" sz="quarter" idx="4"/>
          </p:nvPr>
        </p:nvSpPr>
        <p:spPr>
          <a:xfrm>
            <a:off x="8532440" y="6492874"/>
            <a:ext cx="252028" cy="367200"/>
          </a:xfrm>
          <a:prstGeom prst="rect">
            <a:avLst/>
          </a:prstGeom>
        </p:spPr>
        <p:txBody>
          <a:bodyPr vert="horz" lIns="0" tIns="36000" rIns="0" bIns="0" rtlCol="0" anchor="t" anchorCtr="0"/>
          <a:lstStyle>
            <a:lvl1pPr marL="0" algn="r" defTabSz="914400" rtl="0" eaLnBrk="1" latinLnBrk="0" hangingPunct="1">
              <a:defRPr lang="en-GB" sz="1000" b="0" kern="1200" smtClean="0">
                <a:solidFill>
                  <a:schemeClr val="tx2"/>
                </a:solidFill>
                <a:latin typeface="Arial" pitchFamily="34" charset="0"/>
                <a:ea typeface="+mn-ea"/>
                <a:cs typeface="Arial" pitchFamily="34" charset="0"/>
              </a:defRPr>
            </a:lvl1pPr>
          </a:lstStyle>
          <a:p>
            <a:fld id="{40C85525-34BA-42AB-9145-1C1207FA4778}" type="slidenum">
              <a:rPr lang="en-GB" smtClean="0"/>
              <a:pPr/>
              <a:t>‹#›</a:t>
            </a:fld>
            <a:endParaRPr lang="en-GB" dirty="0"/>
          </a:p>
        </p:txBody>
      </p:sp>
    </p:spTree>
    <p:extLst>
      <p:ext uri="{BB962C8B-B14F-4D97-AF65-F5344CB8AC3E}">
        <p14:creationId xmlns:p14="http://schemas.microsoft.com/office/powerpoint/2010/main" val="41869801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hf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4763" indent="0" algn="l" defTabSz="914400" rtl="0" eaLnBrk="1" latinLnBrk="0" hangingPunct="1">
        <a:spcBef>
          <a:spcPts val="0"/>
        </a:spcBef>
        <a:buFont typeface="Arial" pitchFamily="34" charset="0"/>
        <a:buNone/>
        <a:defRPr sz="1800" b="1" kern="1200">
          <a:solidFill>
            <a:schemeClr val="tx2"/>
          </a:solidFill>
          <a:latin typeface="Arial" pitchFamily="34" charset="0"/>
          <a:ea typeface="+mn-ea"/>
          <a:cs typeface="Arial" pitchFamily="34" charset="0"/>
        </a:defRPr>
      </a:lvl1pPr>
      <a:lvl2pPr marL="3175" indent="0" algn="l" defTabSz="914400" rtl="0" eaLnBrk="1" latinLnBrk="0" hangingPunct="1">
        <a:spcBef>
          <a:spcPts val="0"/>
        </a:spcBef>
        <a:buFont typeface="Lucida Grande"/>
        <a:buNone/>
        <a:defRPr sz="1800" b="0" kern="1200">
          <a:solidFill>
            <a:schemeClr val="tx2"/>
          </a:solidFill>
          <a:latin typeface="Arial" pitchFamily="34" charset="0"/>
          <a:ea typeface="+mn-ea"/>
          <a:cs typeface="Arial" pitchFamily="34" charset="0"/>
        </a:defRPr>
      </a:lvl2pPr>
      <a:lvl3pPr marL="360000" marR="0" indent="-360000" algn="l" defTabSz="914400" rtl="0" eaLnBrk="1" fontAlgn="auto" latinLnBrk="0" hangingPunct="1">
        <a:lnSpc>
          <a:spcPct val="100000"/>
        </a:lnSpc>
        <a:spcBef>
          <a:spcPts val="0"/>
        </a:spcBef>
        <a:spcAft>
          <a:spcPts val="0"/>
        </a:spcAft>
        <a:buClrTx/>
        <a:buSzPct val="100000"/>
        <a:buFont typeface="Calibri" panose="020F0502020204030204" pitchFamily="34" charset="0"/>
        <a:buChar char="–"/>
        <a:tabLst/>
        <a:defRPr sz="1800" b="0" kern="1200">
          <a:solidFill>
            <a:schemeClr val="tx2"/>
          </a:solidFill>
          <a:latin typeface="Arial" pitchFamily="34" charset="0"/>
          <a:ea typeface="+mn-ea"/>
          <a:cs typeface="Arial" pitchFamily="34" charset="0"/>
        </a:defRPr>
      </a:lvl3pPr>
      <a:lvl4pPr marL="72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4pPr>
      <a:lvl5pPr marL="108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338138" y="6410172"/>
            <a:ext cx="6048000" cy="367200"/>
          </a:xfrm>
          <a:prstGeom prst="rect">
            <a:avLst/>
          </a:prstGeom>
        </p:spPr>
        <p:txBody>
          <a:bodyPr vert="horz" lIns="0" tIns="45720" rIns="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lang="en-GB" sz="1000" b="0" kern="1200" baseline="0" dirty="0">
                <a:solidFill>
                  <a:srgbClr val="000000"/>
                </a:solidFill>
                <a:latin typeface="Arial" pitchFamily="34" charset="0"/>
                <a:ea typeface="+mn-ea"/>
                <a:cs typeface="Arial" pitchFamily="34" charset="0"/>
              </a:defRPr>
            </a:lvl1pPr>
          </a:lstStyle>
          <a:p>
            <a:pPr>
              <a:defRPr/>
            </a:pPr>
            <a:r>
              <a:rPr lang="en-GB" dirty="0"/>
              <a:t>Insert presentation title here 00/00/2016</a:t>
            </a:r>
          </a:p>
        </p:txBody>
      </p:sp>
      <p:sp>
        <p:nvSpPr>
          <p:cNvPr id="2" name="Title Placeholder 1"/>
          <p:cNvSpPr>
            <a:spLocks noGrp="1"/>
          </p:cNvSpPr>
          <p:nvPr>
            <p:ph type="title"/>
          </p:nvPr>
        </p:nvSpPr>
        <p:spPr>
          <a:xfrm>
            <a:off x="358775" y="360000"/>
            <a:ext cx="8426450" cy="981438"/>
          </a:xfrm>
          <a:prstGeom prst="rect">
            <a:avLst/>
          </a:prstGeom>
        </p:spPr>
        <p:txBody>
          <a:bodyPr vert="horz" lIns="0" tIns="36000" rIns="0" bIns="0" rtlCol="0" anchor="t" anchorCtr="0">
            <a:noAutofit/>
          </a:bodyPr>
          <a:lstStyle/>
          <a:p>
            <a:r>
              <a:rPr lang="en-US"/>
              <a:t>Click to edit Master title style</a:t>
            </a:r>
            <a:endParaRPr lang="en-GB" dirty="0"/>
          </a:p>
        </p:txBody>
      </p:sp>
      <p:cxnSp>
        <p:nvCxnSpPr>
          <p:cNvPr id="4" name="Straight Connector 3"/>
          <p:cNvCxnSpPr/>
          <p:nvPr/>
        </p:nvCxnSpPr>
        <p:spPr>
          <a:xfrm>
            <a:off x="358775" y="1448780"/>
            <a:ext cx="84264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58775" y="368300"/>
            <a:ext cx="8425693"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a:xfrm>
            <a:off x="358775" y="1448780"/>
            <a:ext cx="84264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358775" y="368300"/>
            <a:ext cx="8425693"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idx="1"/>
          </p:nvPr>
        </p:nvSpPr>
        <p:spPr>
          <a:xfrm>
            <a:off x="358775" y="1557338"/>
            <a:ext cx="8328025" cy="4716462"/>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lide Number Placeholder 11"/>
          <p:cNvSpPr>
            <a:spLocks noGrp="1"/>
          </p:cNvSpPr>
          <p:nvPr>
            <p:ph type="sldNum" sz="quarter" idx="4"/>
          </p:nvPr>
        </p:nvSpPr>
        <p:spPr>
          <a:xfrm>
            <a:off x="8532440" y="6492874"/>
            <a:ext cx="252028" cy="367200"/>
          </a:xfrm>
          <a:prstGeom prst="rect">
            <a:avLst/>
          </a:prstGeom>
        </p:spPr>
        <p:txBody>
          <a:bodyPr vert="horz" lIns="0" tIns="36000" rIns="0" bIns="0" rtlCol="0" anchor="t" anchorCtr="0"/>
          <a:lstStyle>
            <a:lvl1pPr marL="0" algn="r" defTabSz="914400" rtl="0" eaLnBrk="1" latinLnBrk="0" hangingPunct="1">
              <a:defRPr lang="en-GB" sz="1000" b="0" kern="1200" smtClean="0">
                <a:solidFill>
                  <a:schemeClr val="tx2"/>
                </a:solidFill>
                <a:latin typeface="Arial" pitchFamily="34" charset="0"/>
                <a:ea typeface="+mn-ea"/>
                <a:cs typeface="Arial" pitchFamily="34" charset="0"/>
              </a:defRPr>
            </a:lvl1pPr>
          </a:lstStyle>
          <a:p>
            <a:fld id="{40C85525-34BA-42AB-9145-1C1207FA4778}" type="slidenum">
              <a:rPr lang="en-GB" smtClean="0"/>
              <a:pPr/>
              <a:t>‹#›</a:t>
            </a:fld>
            <a:endParaRPr lang="en-GB" dirty="0"/>
          </a:p>
        </p:txBody>
      </p:sp>
    </p:spTree>
    <p:extLst>
      <p:ext uri="{BB962C8B-B14F-4D97-AF65-F5344CB8AC3E}">
        <p14:creationId xmlns:p14="http://schemas.microsoft.com/office/powerpoint/2010/main" val="31125005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hf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4763" indent="0" algn="l" defTabSz="914400" rtl="0" eaLnBrk="1" latinLnBrk="0" hangingPunct="1">
        <a:spcBef>
          <a:spcPts val="0"/>
        </a:spcBef>
        <a:buFont typeface="Arial" pitchFamily="34" charset="0"/>
        <a:buNone/>
        <a:defRPr sz="1800" b="1" kern="1200">
          <a:solidFill>
            <a:schemeClr val="tx2"/>
          </a:solidFill>
          <a:latin typeface="Arial" pitchFamily="34" charset="0"/>
          <a:ea typeface="+mn-ea"/>
          <a:cs typeface="Arial" pitchFamily="34" charset="0"/>
        </a:defRPr>
      </a:lvl1pPr>
      <a:lvl2pPr marL="3175" indent="0" algn="l" defTabSz="914400" rtl="0" eaLnBrk="1" latinLnBrk="0" hangingPunct="1">
        <a:spcBef>
          <a:spcPts val="0"/>
        </a:spcBef>
        <a:buFont typeface="Lucida Grande"/>
        <a:buNone/>
        <a:defRPr sz="1800" b="0" kern="1200">
          <a:solidFill>
            <a:schemeClr val="tx2"/>
          </a:solidFill>
          <a:latin typeface="Arial" pitchFamily="34" charset="0"/>
          <a:ea typeface="+mn-ea"/>
          <a:cs typeface="Arial" pitchFamily="34" charset="0"/>
        </a:defRPr>
      </a:lvl2pPr>
      <a:lvl3pPr marL="360000" marR="0" indent="-360000" algn="l" defTabSz="914400" rtl="0" eaLnBrk="1" fontAlgn="auto" latinLnBrk="0" hangingPunct="1">
        <a:lnSpc>
          <a:spcPct val="100000"/>
        </a:lnSpc>
        <a:spcBef>
          <a:spcPts val="0"/>
        </a:spcBef>
        <a:spcAft>
          <a:spcPts val="0"/>
        </a:spcAft>
        <a:buClrTx/>
        <a:buSzPct val="100000"/>
        <a:buFont typeface="Calibri" panose="020F0502020204030204" pitchFamily="34" charset="0"/>
        <a:buChar char="–"/>
        <a:tabLst/>
        <a:defRPr sz="1800" b="0" kern="1200">
          <a:solidFill>
            <a:schemeClr val="tx2"/>
          </a:solidFill>
          <a:latin typeface="Arial" pitchFamily="34" charset="0"/>
          <a:ea typeface="+mn-ea"/>
          <a:cs typeface="Arial" pitchFamily="34" charset="0"/>
        </a:defRPr>
      </a:lvl3pPr>
      <a:lvl4pPr marL="72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4pPr>
      <a:lvl5pPr marL="108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338138" y="6410172"/>
            <a:ext cx="6048000" cy="367200"/>
          </a:xfrm>
          <a:prstGeom prst="rect">
            <a:avLst/>
          </a:prstGeom>
        </p:spPr>
        <p:txBody>
          <a:bodyPr vert="horz" lIns="0" tIns="45720" rIns="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lang="en-GB" sz="1000" b="0" kern="1200" baseline="0" dirty="0">
                <a:solidFill>
                  <a:srgbClr val="000000"/>
                </a:solidFill>
                <a:latin typeface="Arial" pitchFamily="34" charset="0"/>
                <a:ea typeface="+mn-ea"/>
                <a:cs typeface="Arial" pitchFamily="34" charset="0"/>
              </a:defRPr>
            </a:lvl1pPr>
          </a:lstStyle>
          <a:p>
            <a:pPr>
              <a:defRPr/>
            </a:pPr>
            <a:r>
              <a:rPr lang="en-GB" dirty="0"/>
              <a:t>Insert presentation title here 00/00/2016</a:t>
            </a:r>
          </a:p>
        </p:txBody>
      </p:sp>
      <p:sp>
        <p:nvSpPr>
          <p:cNvPr id="2" name="Title Placeholder 1"/>
          <p:cNvSpPr>
            <a:spLocks noGrp="1"/>
          </p:cNvSpPr>
          <p:nvPr>
            <p:ph type="title"/>
          </p:nvPr>
        </p:nvSpPr>
        <p:spPr>
          <a:xfrm>
            <a:off x="358775" y="360000"/>
            <a:ext cx="8426450" cy="981438"/>
          </a:xfrm>
          <a:prstGeom prst="rect">
            <a:avLst/>
          </a:prstGeom>
        </p:spPr>
        <p:txBody>
          <a:bodyPr vert="horz" lIns="0" tIns="36000" rIns="0" bIns="0" rtlCol="0" anchor="t" anchorCtr="0">
            <a:noAutofit/>
          </a:bodyPr>
          <a:lstStyle/>
          <a:p>
            <a:r>
              <a:rPr lang="en-US"/>
              <a:t>Click to edit Master title style</a:t>
            </a:r>
            <a:endParaRPr lang="en-GB" dirty="0"/>
          </a:p>
        </p:txBody>
      </p:sp>
      <p:cxnSp>
        <p:nvCxnSpPr>
          <p:cNvPr id="4" name="Straight Connector 3"/>
          <p:cNvCxnSpPr/>
          <p:nvPr/>
        </p:nvCxnSpPr>
        <p:spPr>
          <a:xfrm>
            <a:off x="358775" y="1448780"/>
            <a:ext cx="84264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58775" y="368300"/>
            <a:ext cx="8425693"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a:xfrm>
            <a:off x="358775" y="1448780"/>
            <a:ext cx="84264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358775" y="368300"/>
            <a:ext cx="8425693"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idx="1"/>
          </p:nvPr>
        </p:nvSpPr>
        <p:spPr>
          <a:xfrm>
            <a:off x="358775" y="1557338"/>
            <a:ext cx="8328025" cy="4716462"/>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lide Number Placeholder 11"/>
          <p:cNvSpPr>
            <a:spLocks noGrp="1"/>
          </p:cNvSpPr>
          <p:nvPr>
            <p:ph type="sldNum" sz="quarter" idx="4"/>
          </p:nvPr>
        </p:nvSpPr>
        <p:spPr>
          <a:xfrm>
            <a:off x="8532440" y="6492874"/>
            <a:ext cx="252028" cy="367200"/>
          </a:xfrm>
          <a:prstGeom prst="rect">
            <a:avLst/>
          </a:prstGeom>
        </p:spPr>
        <p:txBody>
          <a:bodyPr vert="horz" lIns="0" tIns="36000" rIns="0" bIns="0" rtlCol="0" anchor="t" anchorCtr="0"/>
          <a:lstStyle>
            <a:lvl1pPr marL="0" algn="r" defTabSz="914400" rtl="0" eaLnBrk="1" latinLnBrk="0" hangingPunct="1">
              <a:defRPr lang="en-GB" sz="1000" b="0" kern="1200" smtClean="0">
                <a:solidFill>
                  <a:schemeClr val="tx2"/>
                </a:solidFill>
                <a:latin typeface="Arial" pitchFamily="34" charset="0"/>
                <a:ea typeface="+mn-ea"/>
                <a:cs typeface="Arial" pitchFamily="34" charset="0"/>
              </a:defRPr>
            </a:lvl1pPr>
          </a:lstStyle>
          <a:p>
            <a:fld id="{40C85525-34BA-42AB-9145-1C1207FA4778}" type="slidenum">
              <a:rPr lang="en-GB" smtClean="0"/>
              <a:pPr/>
              <a:t>‹#›</a:t>
            </a:fld>
            <a:endParaRPr lang="en-GB" dirty="0"/>
          </a:p>
        </p:txBody>
      </p:sp>
    </p:spTree>
    <p:extLst>
      <p:ext uri="{BB962C8B-B14F-4D97-AF65-F5344CB8AC3E}">
        <p14:creationId xmlns:p14="http://schemas.microsoft.com/office/powerpoint/2010/main" val="188686369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hf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4763" indent="0" algn="l" defTabSz="914400" rtl="0" eaLnBrk="1" latinLnBrk="0" hangingPunct="1">
        <a:spcBef>
          <a:spcPts val="0"/>
        </a:spcBef>
        <a:buFont typeface="Arial" pitchFamily="34" charset="0"/>
        <a:buNone/>
        <a:defRPr sz="1800" b="1" kern="1200">
          <a:solidFill>
            <a:schemeClr val="tx2"/>
          </a:solidFill>
          <a:latin typeface="Arial" pitchFamily="34" charset="0"/>
          <a:ea typeface="+mn-ea"/>
          <a:cs typeface="Arial" pitchFamily="34" charset="0"/>
        </a:defRPr>
      </a:lvl1pPr>
      <a:lvl2pPr marL="3175" indent="0" algn="l" defTabSz="914400" rtl="0" eaLnBrk="1" latinLnBrk="0" hangingPunct="1">
        <a:spcBef>
          <a:spcPts val="0"/>
        </a:spcBef>
        <a:buFont typeface="Lucida Grande"/>
        <a:buNone/>
        <a:defRPr sz="1800" b="0" kern="1200">
          <a:solidFill>
            <a:schemeClr val="tx2"/>
          </a:solidFill>
          <a:latin typeface="Arial" pitchFamily="34" charset="0"/>
          <a:ea typeface="+mn-ea"/>
          <a:cs typeface="Arial" pitchFamily="34" charset="0"/>
        </a:defRPr>
      </a:lvl2pPr>
      <a:lvl3pPr marL="360000" marR="0" indent="-360000" algn="l" defTabSz="914400" rtl="0" eaLnBrk="1" fontAlgn="auto" latinLnBrk="0" hangingPunct="1">
        <a:lnSpc>
          <a:spcPct val="100000"/>
        </a:lnSpc>
        <a:spcBef>
          <a:spcPts val="0"/>
        </a:spcBef>
        <a:spcAft>
          <a:spcPts val="0"/>
        </a:spcAft>
        <a:buClrTx/>
        <a:buSzPct val="100000"/>
        <a:buFont typeface="Calibri" panose="020F0502020204030204" pitchFamily="34" charset="0"/>
        <a:buChar char="–"/>
        <a:tabLst/>
        <a:defRPr sz="1800" b="0" kern="1200">
          <a:solidFill>
            <a:schemeClr val="tx2"/>
          </a:solidFill>
          <a:latin typeface="Arial" pitchFamily="34" charset="0"/>
          <a:ea typeface="+mn-ea"/>
          <a:cs typeface="Arial" pitchFamily="34" charset="0"/>
        </a:defRPr>
      </a:lvl3pPr>
      <a:lvl4pPr marL="72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4pPr>
      <a:lvl5pPr marL="108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76.sv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1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2.png"/><Relationship Id="rId7" Type="http://schemas.openxmlformats.org/officeDocument/2006/relationships/image" Target="../media/image86.jpe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85.jpeg"/><Relationship Id="rId5" Type="http://schemas.openxmlformats.org/officeDocument/2006/relationships/image" Target="../media/image84.png"/><Relationship Id="rId10" Type="http://schemas.openxmlformats.org/officeDocument/2006/relationships/image" Target="../media/image12.jpeg"/><Relationship Id="rId4" Type="http://schemas.openxmlformats.org/officeDocument/2006/relationships/image" Target="../media/image83.jpeg"/><Relationship Id="rId9" Type="http://schemas.openxmlformats.org/officeDocument/2006/relationships/image" Target="../media/image88.jpeg"/></Relationships>
</file>

<file path=ppt/slides/_rels/slide18.xml.rels><?xml version="1.0" encoding="UTF-8" standalone="yes"?>
<Relationships xmlns="http://schemas.openxmlformats.org/package/2006/relationships"><Relationship Id="rId8" Type="http://schemas.openxmlformats.org/officeDocument/2006/relationships/hyperlink" Target="https://www.blackburn.ac.uk/" TargetMode="External"/><Relationship Id="rId13" Type="http://schemas.openxmlformats.org/officeDocument/2006/relationships/image" Target="../media/image93.jpeg"/><Relationship Id="rId18" Type="http://schemas.openxmlformats.org/officeDocument/2006/relationships/hyperlink" Target="https://www.jtltraining.com/" TargetMode="External"/><Relationship Id="rId26" Type="http://schemas.openxmlformats.org/officeDocument/2006/relationships/hyperlink" Target="https://www.nltg.co.uk/" TargetMode="External"/><Relationship Id="rId39" Type="http://schemas.openxmlformats.org/officeDocument/2006/relationships/image" Target="../media/image106.png"/><Relationship Id="rId3" Type="http://schemas.openxmlformats.org/officeDocument/2006/relationships/image" Target="../media/image12.jpeg"/><Relationship Id="rId21" Type="http://schemas.openxmlformats.org/officeDocument/2006/relationships/image" Target="../media/image97.png"/><Relationship Id="rId34" Type="http://schemas.openxmlformats.org/officeDocument/2006/relationships/hyperlink" Target="https://lantrain.co.uk/" TargetMode="External"/><Relationship Id="rId7" Type="http://schemas.openxmlformats.org/officeDocument/2006/relationships/image" Target="../media/image90.jpeg"/><Relationship Id="rId12" Type="http://schemas.openxmlformats.org/officeDocument/2006/relationships/hyperlink" Target="https://www.burnley.ac.uk/" TargetMode="External"/><Relationship Id="rId17" Type="http://schemas.openxmlformats.org/officeDocument/2006/relationships/image" Target="../media/image95.jpeg"/><Relationship Id="rId25" Type="http://schemas.openxmlformats.org/officeDocument/2006/relationships/image" Target="../media/image99.png"/><Relationship Id="rId33" Type="http://schemas.openxmlformats.org/officeDocument/2006/relationships/image" Target="../media/image103.png"/><Relationship Id="rId38" Type="http://schemas.openxmlformats.org/officeDocument/2006/relationships/hyperlink" Target="https://www.uclan.ac.uk/" TargetMode="External"/><Relationship Id="rId2" Type="http://schemas.openxmlformats.org/officeDocument/2006/relationships/notesSlide" Target="../notesSlides/notesSlide18.xml"/><Relationship Id="rId16" Type="http://schemas.openxmlformats.org/officeDocument/2006/relationships/hyperlink" Target="https://www.gpstrategies.com/" TargetMode="External"/><Relationship Id="rId20" Type="http://schemas.openxmlformats.org/officeDocument/2006/relationships/hyperlink" Target="https://www.lmc.ac.uk/" TargetMode="External"/><Relationship Id="rId29" Type="http://schemas.openxmlformats.org/officeDocument/2006/relationships/image" Target="../media/image101.png"/><Relationship Id="rId41" Type="http://schemas.openxmlformats.org/officeDocument/2006/relationships/image" Target="../media/image107.jpeg"/><Relationship Id="rId1" Type="http://schemas.openxmlformats.org/officeDocument/2006/relationships/slideLayout" Target="../slideLayouts/slideLayout25.xml"/><Relationship Id="rId6" Type="http://schemas.openxmlformats.org/officeDocument/2006/relationships/hyperlink" Target="https://www.nelson.ac.uk/" TargetMode="External"/><Relationship Id="rId11" Type="http://schemas.openxmlformats.org/officeDocument/2006/relationships/image" Target="../media/image92.jpeg"/><Relationship Id="rId24" Type="http://schemas.openxmlformats.org/officeDocument/2006/relationships/hyperlink" Target="https://www.myerscough.ac.uk/" TargetMode="External"/><Relationship Id="rId32" Type="http://schemas.openxmlformats.org/officeDocument/2006/relationships/hyperlink" Target="https://www.westinghousenuclear.com/springfields/" TargetMode="External"/><Relationship Id="rId37" Type="http://schemas.openxmlformats.org/officeDocument/2006/relationships/image" Target="../media/image105.jpg"/><Relationship Id="rId40" Type="http://schemas.openxmlformats.org/officeDocument/2006/relationships/hyperlink" Target="http://www.westlancs.ac.uk/" TargetMode="External"/><Relationship Id="rId5" Type="http://schemas.openxmlformats.org/officeDocument/2006/relationships/image" Target="../media/image89.png"/><Relationship Id="rId15" Type="http://schemas.openxmlformats.org/officeDocument/2006/relationships/image" Target="../media/image94.jpeg"/><Relationship Id="rId23" Type="http://schemas.openxmlformats.org/officeDocument/2006/relationships/image" Target="../media/image98.png"/><Relationship Id="rId28" Type="http://schemas.openxmlformats.org/officeDocument/2006/relationships/hyperlink" Target="https://www.preston.ac.uk/" TargetMode="External"/><Relationship Id="rId36" Type="http://schemas.openxmlformats.org/officeDocument/2006/relationships/hyperlink" Target="https://www.training2000.co.uk/" TargetMode="External"/><Relationship Id="rId10" Type="http://schemas.openxmlformats.org/officeDocument/2006/relationships/hyperlink" Target="https://www.blackpool.ac.uk/" TargetMode="External"/><Relationship Id="rId19" Type="http://schemas.openxmlformats.org/officeDocument/2006/relationships/image" Target="../media/image96.png"/><Relationship Id="rId31" Type="http://schemas.openxmlformats.org/officeDocument/2006/relationships/image" Target="../media/image102.png"/><Relationship Id="rId4" Type="http://schemas.openxmlformats.org/officeDocument/2006/relationships/hyperlink" Target="https://www.accross.ac.uk/" TargetMode="External"/><Relationship Id="rId9" Type="http://schemas.openxmlformats.org/officeDocument/2006/relationships/image" Target="../media/image91.png"/><Relationship Id="rId14" Type="http://schemas.openxmlformats.org/officeDocument/2006/relationships/hyperlink" Target="https://www.edgehill.ac.uk/" TargetMode="External"/><Relationship Id="rId22" Type="http://schemas.openxmlformats.org/officeDocument/2006/relationships/hyperlink" Target="https://www.lancaster.ac.uk/" TargetMode="External"/><Relationship Id="rId27" Type="http://schemas.openxmlformats.org/officeDocument/2006/relationships/image" Target="../media/image100.png"/><Relationship Id="rId30" Type="http://schemas.openxmlformats.org/officeDocument/2006/relationships/hyperlink" Target="https://www.runshaw.ac.uk/" TargetMode="External"/><Relationship Id="rId35" Type="http://schemas.openxmlformats.org/officeDocument/2006/relationships/image" Target="../media/image104.jp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image" Target="../media/image108.png"/><Relationship Id="rId4" Type="http://schemas.openxmlformats.org/officeDocument/2006/relationships/hyperlink" Target="https://www.lancsforum.co.uk/sort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9.jpg"/><Relationship Id="rId7" Type="http://schemas.openxmlformats.org/officeDocument/2006/relationships/image" Target="../media/image11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1.jpeg"/><Relationship Id="rId4" Type="http://schemas.openxmlformats.org/officeDocument/2006/relationships/image" Target="../media/image110.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14.jp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hyperlink" Target="https://amazingapprenticeships.com/resource/interactive-student-apprenticeship-guide-teachers/" TargetMode="External"/><Relationship Id="rId5" Type="http://schemas.openxmlformats.org/officeDocument/2006/relationships/image" Target="../media/image113.jpg"/><Relationship Id="rId4" Type="http://schemas.openxmlformats.org/officeDocument/2006/relationships/hyperlink" Target="https://amazingapprenticeships.com/resource/interactive-student-apprenticeship-guid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5.tmp"/><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jpeg"/><Relationship Id="rId34" Type="http://schemas.openxmlformats.org/officeDocument/2006/relationships/image" Target="../media/image5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6.png"/><Relationship Id="rId2" Type="http://schemas.openxmlformats.org/officeDocument/2006/relationships/notesSlide" Target="../notesSlides/notesSlide5.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jpeg"/><Relationship Id="rId32" Type="http://schemas.openxmlformats.org/officeDocument/2006/relationships/image" Target="../media/image55.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12.jpe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12.jpe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2.jpe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chart" Target="../charts/chart1.xml"/><Relationship Id="rId5" Type="http://schemas.openxmlformats.org/officeDocument/2006/relationships/image" Target="../media/image71.jpeg"/><Relationship Id="rId4" Type="http://schemas.openxmlformats.org/officeDocument/2006/relationships/image" Target="../media/image70.jpeg"/></Relationships>
</file>

<file path=ppt/slides/_rels/slide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49.xml"/><Relationship Id="rId4" Type="http://schemas.openxmlformats.org/officeDocument/2006/relationships/image" Target="../media/image7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 table, sitting&#10;&#10;Description automatically generated">
            <a:extLst>
              <a:ext uri="{FF2B5EF4-FFF2-40B4-BE49-F238E27FC236}">
                <a16:creationId xmlns:a16="http://schemas.microsoft.com/office/drawing/2014/main" id="{9E6E6066-0089-4A96-A028-CF2B0CBD6AE9}"/>
              </a:ext>
            </a:extLst>
          </p:cNvPr>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96285" y="585446"/>
            <a:ext cx="9144000" cy="6103217"/>
          </a:xfrm>
          <a:prstGeom prst="rect">
            <a:avLst/>
          </a:prstGeom>
        </p:spPr>
      </p:pic>
      <p:sp>
        <p:nvSpPr>
          <p:cNvPr id="9" name="Title 1">
            <a:extLst>
              <a:ext uri="{FF2B5EF4-FFF2-40B4-BE49-F238E27FC236}">
                <a16:creationId xmlns:a16="http://schemas.microsoft.com/office/drawing/2014/main" id="{488C5D6F-BF5B-4C38-93ED-D4D2606C0944}"/>
              </a:ext>
            </a:extLst>
          </p:cNvPr>
          <p:cNvSpPr txBox="1">
            <a:spLocks/>
          </p:cNvSpPr>
          <p:nvPr/>
        </p:nvSpPr>
        <p:spPr>
          <a:xfrm>
            <a:off x="359529" y="2399727"/>
            <a:ext cx="8424936" cy="1354217"/>
          </a:xfrm>
          <a:prstGeom prst="rect">
            <a:avLst/>
          </a:prstGeom>
          <a:ln>
            <a:noFill/>
          </a:ln>
        </p:spPr>
        <p:txBody>
          <a:bodyPr vert="horz" wrap="square" lIns="0" tIns="0" rIns="0" bIns="0" rtlCol="0" anchor="t" anchorCtr="0">
            <a:spAutoFit/>
          </a:bodyPr>
          <a:lstStyle>
            <a:lvl1pPr algn="l" defTabSz="914400" rtl="0" eaLnBrk="1" latinLnBrk="0" hangingPunct="1">
              <a:spcBef>
                <a:spcPct val="0"/>
              </a:spcBef>
              <a:buNone/>
              <a:defRPr sz="2600" b="1" kern="1200">
                <a:ln>
                  <a:noFill/>
                </a:ln>
                <a:solidFill>
                  <a:srgbClr val="E16D22"/>
                </a:solidFill>
                <a:latin typeface="Arial" pitchFamily="34" charset="0"/>
                <a:ea typeface="+mj-ea"/>
                <a:cs typeface="Arial" pitchFamily="34" charset="0"/>
              </a:defRPr>
            </a:lvl1pPr>
          </a:lstStyle>
          <a:p>
            <a:pPr algn="ctr"/>
            <a:r>
              <a:rPr lang="en-US" sz="4400" dirty="0">
                <a:solidFill>
                  <a:schemeClr val="accent5"/>
                </a:solidFill>
                <a:effectLst>
                  <a:outerShdw blurRad="50800" dist="38100" dir="2700000" algn="tl" rotWithShape="0">
                    <a:prstClr val="black">
                      <a:alpha val="40000"/>
                    </a:prstClr>
                  </a:outerShdw>
                </a:effectLst>
              </a:rPr>
              <a:t>An introduction to Apprenticeships for students</a:t>
            </a:r>
          </a:p>
        </p:txBody>
      </p:sp>
      <p:sp>
        <p:nvSpPr>
          <p:cNvPr id="10" name="Rectangle 9">
            <a:extLst>
              <a:ext uri="{FF2B5EF4-FFF2-40B4-BE49-F238E27FC236}">
                <a16:creationId xmlns:a16="http://schemas.microsoft.com/office/drawing/2014/main" id="{AF4EC89E-B2A8-406D-801C-2EE7D72D65AE}"/>
              </a:ext>
            </a:extLst>
          </p:cNvPr>
          <p:cNvSpPr/>
          <p:nvPr/>
        </p:nvSpPr>
        <p:spPr>
          <a:xfrm>
            <a:off x="175361" y="1889742"/>
            <a:ext cx="8793272" cy="2641734"/>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607517D-F576-4135-80B8-E28DD8A2E8DB}"/>
              </a:ext>
            </a:extLst>
          </p:cNvPr>
          <p:cNvSpPr/>
          <p:nvPr/>
        </p:nvSpPr>
        <p:spPr>
          <a:xfrm>
            <a:off x="43247" y="5619381"/>
            <a:ext cx="9144000" cy="110093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5A4674F-48CC-4A0A-8D80-C164D4B1B5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85" y="5809227"/>
            <a:ext cx="1411941" cy="911090"/>
          </a:xfrm>
          <a:prstGeom prst="rect">
            <a:avLst/>
          </a:prstGeom>
        </p:spPr>
      </p:pic>
      <p:sp>
        <p:nvSpPr>
          <p:cNvPr id="13" name="Rectangle 12">
            <a:extLst>
              <a:ext uri="{FF2B5EF4-FFF2-40B4-BE49-F238E27FC236}">
                <a16:creationId xmlns:a16="http://schemas.microsoft.com/office/drawing/2014/main" id="{5DE6484A-B06A-4A81-9D1F-93C8CCA6E050}"/>
              </a:ext>
            </a:extLst>
          </p:cNvPr>
          <p:cNvSpPr/>
          <p:nvPr/>
        </p:nvSpPr>
        <p:spPr>
          <a:xfrm>
            <a:off x="-1" y="0"/>
            <a:ext cx="9230497" cy="110093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7651D741-3064-42E0-A9B6-6C5209AFA1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8134" y="69956"/>
            <a:ext cx="3025753" cy="1030980"/>
          </a:xfrm>
          <a:prstGeom prst="rect">
            <a:avLst/>
          </a:prstGeom>
        </p:spPr>
      </p:pic>
    </p:spTree>
    <p:extLst>
      <p:ext uri="{BB962C8B-B14F-4D97-AF65-F5344CB8AC3E}">
        <p14:creationId xmlns:p14="http://schemas.microsoft.com/office/powerpoint/2010/main" val="2641419562"/>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solidFill>
            <a:schemeClr val="bg1"/>
          </a:solidFill>
        </p:spPr>
        <p:txBody>
          <a:bodyPr/>
          <a:lstStyle/>
          <a:p>
            <a:pPr eaLnBrk="1" hangingPunct="1"/>
            <a:r>
              <a:rPr lang="en-GB" altLang="en-US" dirty="0"/>
              <a:t>Are there any jobs?</a:t>
            </a:r>
            <a:br>
              <a:rPr lang="en-GB" altLang="en-US" dirty="0"/>
            </a:br>
            <a:r>
              <a:rPr lang="en-GB" altLang="en-US" dirty="0">
                <a:solidFill>
                  <a:schemeClr val="tx2"/>
                </a:solidFill>
              </a:rPr>
              <a:t>How many vacancies are near me?</a:t>
            </a:r>
          </a:p>
        </p:txBody>
      </p:sp>
      <p:pic>
        <p:nvPicPr>
          <p:cNvPr id="6" name="Graphic 5">
            <a:extLst>
              <a:ext uri="{FF2B5EF4-FFF2-40B4-BE49-F238E27FC236}">
                <a16:creationId xmlns:a16="http://schemas.microsoft.com/office/drawing/2014/main" id="{EB8B4D83-887D-49F6-A044-9498D8163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6660">
            <a:off x="4572000" y="960596"/>
            <a:ext cx="4936808" cy="4936808"/>
          </a:xfrm>
          <a:prstGeom prst="rect">
            <a:avLst/>
          </a:prstGeom>
        </p:spPr>
      </p:pic>
      <p:sp>
        <p:nvSpPr>
          <p:cNvPr id="7" name="TextBox 6">
            <a:extLst>
              <a:ext uri="{FF2B5EF4-FFF2-40B4-BE49-F238E27FC236}">
                <a16:creationId xmlns:a16="http://schemas.microsoft.com/office/drawing/2014/main" id="{E7FDC0F7-4003-4073-88F9-8352E9EF1A00}"/>
              </a:ext>
            </a:extLst>
          </p:cNvPr>
          <p:cNvSpPr txBox="1"/>
          <p:nvPr/>
        </p:nvSpPr>
        <p:spPr>
          <a:xfrm>
            <a:off x="1403648" y="2045172"/>
            <a:ext cx="4608512" cy="707886"/>
          </a:xfrm>
          <a:prstGeom prst="rect">
            <a:avLst/>
          </a:prstGeom>
          <a:noFill/>
        </p:spPr>
        <p:txBody>
          <a:bodyPr wrap="square" rtlCol="0">
            <a:spAutoFit/>
          </a:bodyPr>
          <a:lstStyle/>
          <a:p>
            <a:r>
              <a:rPr lang="en-GB" sz="4000" b="1" dirty="0">
                <a:solidFill>
                  <a:srgbClr val="2F8FD1"/>
                </a:solidFill>
              </a:rPr>
              <a:t>28,000+ vacancies</a:t>
            </a:r>
          </a:p>
        </p:txBody>
      </p:sp>
      <p:sp>
        <p:nvSpPr>
          <p:cNvPr id="8" name="Rectangle 7">
            <a:extLst>
              <a:ext uri="{FF2B5EF4-FFF2-40B4-BE49-F238E27FC236}">
                <a16:creationId xmlns:a16="http://schemas.microsoft.com/office/drawing/2014/main" id="{746F9EFB-59C1-4D1A-ACE2-3BB1D9382CFC}"/>
              </a:ext>
            </a:extLst>
          </p:cNvPr>
          <p:cNvSpPr/>
          <p:nvPr/>
        </p:nvSpPr>
        <p:spPr>
          <a:xfrm>
            <a:off x="557277" y="2783166"/>
            <a:ext cx="6102424" cy="2182777"/>
          </a:xfrm>
          <a:prstGeom prst="rect">
            <a:avLst/>
          </a:prstGeom>
        </p:spPr>
        <p:txBody>
          <a:bodyPr wrap="square">
            <a:spAutoFit/>
          </a:bodyPr>
          <a:lstStyle/>
          <a:p>
            <a:pPr algn="ctr">
              <a:lnSpc>
                <a:spcPct val="70000"/>
              </a:lnSpc>
            </a:pPr>
            <a:r>
              <a:rPr lang="en-GB" altLang="en-US" sz="3200" u="sng" dirty="0">
                <a:solidFill>
                  <a:schemeClr val="tx2"/>
                </a:solidFill>
                <a:latin typeface="Calibri" panose="020F0502020204030204" pitchFamily="34" charset="0"/>
                <a:cs typeface="Calibri" panose="020F0502020204030204" pitchFamily="34" charset="0"/>
              </a:rPr>
              <a:t>In your area:</a:t>
            </a:r>
            <a:br>
              <a:rPr lang="en-GB" altLang="en-US" sz="3200" u="sng" dirty="0">
                <a:solidFill>
                  <a:schemeClr val="tx2"/>
                </a:solidFill>
                <a:latin typeface="Calibri" panose="020F0502020204030204" pitchFamily="34" charset="0"/>
                <a:cs typeface="Calibri" panose="020F0502020204030204" pitchFamily="34" charset="0"/>
              </a:rPr>
            </a:br>
            <a:endParaRPr lang="en-GB" altLang="en-US" sz="3200" u="sng" dirty="0">
              <a:solidFill>
                <a:schemeClr val="tx2"/>
              </a:solidFill>
              <a:latin typeface="Calibri" panose="020F0502020204030204" pitchFamily="34" charset="0"/>
              <a:cs typeface="Calibri" panose="020F0502020204030204" pitchFamily="34" charset="0"/>
            </a:endParaRPr>
          </a:p>
          <a:p>
            <a:pPr algn="ctr">
              <a:lnSpc>
                <a:spcPct val="70000"/>
              </a:lnSpc>
            </a:pPr>
            <a:r>
              <a:rPr lang="en-GB" altLang="en-US" sz="3200" dirty="0">
                <a:solidFill>
                  <a:schemeClr val="tx2"/>
                </a:solidFill>
                <a:latin typeface="Calibri" panose="020F0502020204030204" pitchFamily="34" charset="0"/>
                <a:cs typeface="Calibri" panose="020F0502020204030204" pitchFamily="34" charset="0"/>
              </a:rPr>
              <a:t>5 miles = </a:t>
            </a:r>
            <a:r>
              <a:rPr lang="en-GB" altLang="en-US" sz="3200" dirty="0">
                <a:solidFill>
                  <a:srgbClr val="2F8FD1"/>
                </a:solidFill>
                <a:latin typeface="Calibri" panose="020F0502020204030204" pitchFamily="34" charset="0"/>
                <a:cs typeface="Calibri" panose="020F0502020204030204" pitchFamily="34" charset="0"/>
              </a:rPr>
              <a:t>81</a:t>
            </a:r>
            <a:r>
              <a:rPr lang="en-GB" altLang="en-US" dirty="0">
                <a:latin typeface="Calibri" panose="020F0502020204030204" pitchFamily="34" charset="0"/>
                <a:cs typeface="Calibri" panose="020F0502020204030204" pitchFamily="34" charset="0"/>
              </a:rPr>
              <a:t> </a:t>
            </a:r>
            <a:r>
              <a:rPr lang="en-GB" altLang="en-US" sz="3200" dirty="0">
                <a:solidFill>
                  <a:schemeClr val="tx2"/>
                </a:solidFill>
                <a:latin typeface="Calibri" panose="020F0502020204030204" pitchFamily="34" charset="0"/>
                <a:cs typeface="Calibri" panose="020F0502020204030204" pitchFamily="34" charset="0"/>
              </a:rPr>
              <a:t>vacancies</a:t>
            </a:r>
          </a:p>
          <a:p>
            <a:pPr algn="ctr">
              <a:lnSpc>
                <a:spcPct val="70000"/>
              </a:lnSpc>
            </a:pPr>
            <a:r>
              <a:rPr lang="en-GB" altLang="en-US" sz="3200" dirty="0">
                <a:solidFill>
                  <a:schemeClr val="tx2"/>
                </a:solidFill>
                <a:latin typeface="Calibri" panose="020F0502020204030204" pitchFamily="34" charset="0"/>
                <a:cs typeface="Calibri" panose="020F0502020204030204" pitchFamily="34" charset="0"/>
              </a:rPr>
              <a:t>10 miles = </a:t>
            </a:r>
            <a:r>
              <a:rPr lang="en-GB" altLang="en-US" sz="3200" dirty="0">
                <a:solidFill>
                  <a:srgbClr val="2F8FD1"/>
                </a:solidFill>
                <a:latin typeface="Calibri" panose="020F0502020204030204" pitchFamily="34" charset="0"/>
                <a:cs typeface="Calibri" panose="020F0502020204030204" pitchFamily="34" charset="0"/>
              </a:rPr>
              <a:t>237</a:t>
            </a:r>
            <a:r>
              <a:rPr lang="en-GB" altLang="en-US" dirty="0">
                <a:latin typeface="Calibri" panose="020F0502020204030204" pitchFamily="34" charset="0"/>
                <a:cs typeface="Calibri" panose="020F0502020204030204" pitchFamily="34" charset="0"/>
              </a:rPr>
              <a:t> </a:t>
            </a:r>
            <a:r>
              <a:rPr lang="en-GB" altLang="en-US" sz="3200" dirty="0">
                <a:solidFill>
                  <a:schemeClr val="tx2"/>
                </a:solidFill>
                <a:latin typeface="Calibri" panose="020F0502020204030204" pitchFamily="34" charset="0"/>
                <a:cs typeface="Calibri" panose="020F0502020204030204" pitchFamily="34" charset="0"/>
              </a:rPr>
              <a:t>vacancies</a:t>
            </a:r>
          </a:p>
          <a:p>
            <a:pPr algn="ctr">
              <a:lnSpc>
                <a:spcPct val="70000"/>
              </a:lnSpc>
            </a:pPr>
            <a:r>
              <a:rPr lang="en-GB" altLang="en-US" sz="3200" dirty="0">
                <a:solidFill>
                  <a:schemeClr val="tx2"/>
                </a:solidFill>
                <a:latin typeface="Calibri" panose="020F0502020204030204" pitchFamily="34" charset="0"/>
                <a:cs typeface="Calibri" panose="020F0502020204030204" pitchFamily="34" charset="0"/>
              </a:rPr>
              <a:t>15 miles = </a:t>
            </a:r>
            <a:r>
              <a:rPr lang="en-GB" altLang="en-US" sz="3200" dirty="0">
                <a:solidFill>
                  <a:srgbClr val="2F8FD1"/>
                </a:solidFill>
                <a:latin typeface="Calibri" panose="020F0502020204030204" pitchFamily="34" charset="0"/>
                <a:cs typeface="Calibri" panose="020F0502020204030204" pitchFamily="34" charset="0"/>
              </a:rPr>
              <a:t>461</a:t>
            </a:r>
            <a:r>
              <a:rPr lang="en-GB" altLang="en-US" dirty="0">
                <a:solidFill>
                  <a:srgbClr val="E78A10"/>
                </a:solidFill>
                <a:latin typeface="Calibri" panose="020F0502020204030204" pitchFamily="34" charset="0"/>
                <a:cs typeface="Calibri" panose="020F0502020204030204" pitchFamily="34" charset="0"/>
              </a:rPr>
              <a:t> </a:t>
            </a:r>
            <a:r>
              <a:rPr lang="en-GB" altLang="en-US" sz="3200" dirty="0">
                <a:solidFill>
                  <a:schemeClr val="tx2"/>
                </a:solidFill>
                <a:latin typeface="Calibri" panose="020F0502020204030204" pitchFamily="34" charset="0"/>
                <a:cs typeface="Calibri" panose="020F0502020204030204" pitchFamily="34" charset="0"/>
              </a:rPr>
              <a:t>vacancies</a:t>
            </a:r>
            <a:r>
              <a:rPr lang="en-GB" altLang="en-US" dirty="0">
                <a:latin typeface="Calibri" panose="020F0502020204030204" pitchFamily="34" charset="0"/>
                <a:cs typeface="Calibri" panose="020F0502020204030204" pitchFamily="34" charset="0"/>
              </a:rPr>
              <a:t> </a:t>
            </a:r>
          </a:p>
          <a:p>
            <a:pPr algn="ctr">
              <a:lnSpc>
                <a:spcPct val="70000"/>
              </a:lnSpc>
            </a:pPr>
            <a:r>
              <a:rPr lang="en-GB" altLang="en-US" sz="3200" dirty="0">
                <a:solidFill>
                  <a:schemeClr val="tx2"/>
                </a:solidFill>
                <a:latin typeface="Calibri" panose="020F0502020204030204" pitchFamily="34" charset="0"/>
                <a:cs typeface="Calibri" panose="020F0502020204030204" pitchFamily="34" charset="0"/>
              </a:rPr>
              <a:t>20 miles = </a:t>
            </a:r>
            <a:r>
              <a:rPr lang="en-GB" altLang="en-US" sz="3200" dirty="0">
                <a:solidFill>
                  <a:srgbClr val="2F8FD1"/>
                </a:solidFill>
                <a:latin typeface="Calibri" panose="020F0502020204030204" pitchFamily="34" charset="0"/>
                <a:cs typeface="Calibri" panose="020F0502020204030204" pitchFamily="34" charset="0"/>
              </a:rPr>
              <a:t>743 </a:t>
            </a:r>
            <a:r>
              <a:rPr lang="en-GB" altLang="en-US" sz="3200" dirty="0">
                <a:solidFill>
                  <a:schemeClr val="tx2"/>
                </a:solidFill>
                <a:latin typeface="Calibri" panose="020F0502020204030204" pitchFamily="34" charset="0"/>
                <a:cs typeface="Calibri" panose="020F0502020204030204" pitchFamily="34" charset="0"/>
              </a:rPr>
              <a:t>vacancies</a:t>
            </a:r>
          </a:p>
        </p:txBody>
      </p:sp>
      <p:pic>
        <p:nvPicPr>
          <p:cNvPr id="9" name="Picture 8">
            <a:extLst>
              <a:ext uri="{FF2B5EF4-FFF2-40B4-BE49-F238E27FC236}">
                <a16:creationId xmlns:a16="http://schemas.microsoft.com/office/drawing/2014/main" id="{FA260A0E-C5ED-45ED-9DD9-D9287F690A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730" y="5754234"/>
            <a:ext cx="1411941" cy="911090"/>
          </a:xfrm>
          <a:prstGeom prst="rect">
            <a:avLst/>
          </a:prstGeom>
        </p:spPr>
      </p:pic>
    </p:spTree>
    <p:extLst>
      <p:ext uri="{BB962C8B-B14F-4D97-AF65-F5344CB8AC3E}">
        <p14:creationId xmlns:p14="http://schemas.microsoft.com/office/powerpoint/2010/main" val="85522537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Apprenticeship jobs in the local area</a:t>
            </a:r>
          </a:p>
        </p:txBody>
      </p:sp>
      <p:graphicFrame>
        <p:nvGraphicFramePr>
          <p:cNvPr id="5" name="Content Placeholder 3">
            <a:extLst>
              <a:ext uri="{FF2B5EF4-FFF2-40B4-BE49-F238E27FC236}">
                <a16:creationId xmlns:a16="http://schemas.microsoft.com/office/drawing/2014/main" id="{C2321714-6CC9-48E5-B0BE-39E426012DFC}"/>
              </a:ext>
            </a:extLst>
          </p:cNvPr>
          <p:cNvGraphicFramePr>
            <a:graphicFrameLocks/>
          </p:cNvGraphicFramePr>
          <p:nvPr>
            <p:extLst>
              <p:ext uri="{D42A27DB-BD31-4B8C-83A1-F6EECF244321}">
                <p14:modId xmlns:p14="http://schemas.microsoft.com/office/powerpoint/2010/main" val="450922431"/>
              </p:ext>
            </p:extLst>
          </p:nvPr>
        </p:nvGraphicFramePr>
        <p:xfrm>
          <a:off x="485546" y="1556792"/>
          <a:ext cx="8172907" cy="4092344"/>
        </p:xfrm>
        <a:graphic>
          <a:graphicData uri="http://schemas.openxmlformats.org/drawingml/2006/table">
            <a:tbl>
              <a:tblPr/>
              <a:tblGrid>
                <a:gridCol w="3524874">
                  <a:extLst>
                    <a:ext uri="{9D8B030D-6E8A-4147-A177-3AD203B41FA5}">
                      <a16:colId xmlns:a16="http://schemas.microsoft.com/office/drawing/2014/main" val="1551864225"/>
                    </a:ext>
                  </a:extLst>
                </a:gridCol>
                <a:gridCol w="1405508">
                  <a:extLst>
                    <a:ext uri="{9D8B030D-6E8A-4147-A177-3AD203B41FA5}">
                      <a16:colId xmlns:a16="http://schemas.microsoft.com/office/drawing/2014/main" val="2145978974"/>
                    </a:ext>
                  </a:extLst>
                </a:gridCol>
                <a:gridCol w="1615839">
                  <a:extLst>
                    <a:ext uri="{9D8B030D-6E8A-4147-A177-3AD203B41FA5}">
                      <a16:colId xmlns:a16="http://schemas.microsoft.com/office/drawing/2014/main" val="1835816765"/>
                    </a:ext>
                  </a:extLst>
                </a:gridCol>
                <a:gridCol w="1626686">
                  <a:extLst>
                    <a:ext uri="{9D8B030D-6E8A-4147-A177-3AD203B41FA5}">
                      <a16:colId xmlns:a16="http://schemas.microsoft.com/office/drawing/2014/main" val="1066888280"/>
                    </a:ext>
                  </a:extLst>
                </a:gridCol>
              </a:tblGrid>
              <a:tr h="73551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Job opportunity</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Level</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Closing date</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Weekly salary</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467267392"/>
                  </a:ext>
                </a:extLst>
              </a:tr>
              <a:tr h="56980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Dental Nurse Apprentice</a:t>
                      </a: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Level 3</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(Advanced)</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30 Jun 2020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2"/>
                          </a:solidFill>
                          <a:effectLst/>
                          <a:latin typeface="+mn-lt"/>
                          <a:ea typeface="MS PGothic" panose="020B0600070205080204" pitchFamily="34" charset="-128"/>
                        </a:rPr>
                        <a:t>£124.50</a:t>
                      </a:r>
                      <a:endParaRPr kumimoji="0" lang="en-GB" altLang="en-US" sz="1400" b="0" i="0" u="none" strike="noStrike" cap="none" normalizeH="0" baseline="0" dirty="0">
                        <a:ln>
                          <a:noFill/>
                        </a:ln>
                        <a:solidFill>
                          <a:schemeClr val="tx2"/>
                        </a:solidFill>
                        <a:effectLst/>
                        <a:latin typeface="+mn-lt"/>
                        <a:ea typeface="MS PGothic" panose="020B0600070205080204" pitchFamily="34" charset="-128"/>
                      </a:endParaRP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2232583513"/>
                  </a:ext>
                </a:extLst>
              </a:tr>
              <a:tr h="53216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Apprentice Sales Administrator</a:t>
                      </a: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Level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(Intermediate) </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11 Aug 2020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£153.55</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244976770"/>
                  </a:ext>
                </a:extLst>
              </a:tr>
              <a:tr h="52688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Travel Consultant Apprenticeship</a:t>
                      </a: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Level 3</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(Advanced)</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31 Jul 2020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£8,121.00</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annually</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2821744491"/>
                  </a:ext>
                </a:extLst>
              </a:tr>
              <a:tr h="52730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Apprentice Digital Marketing Assistant</a:t>
                      </a: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Level 3</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(Advanced)</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31 Jul 2020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£145.25</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4249672316"/>
                  </a:ext>
                </a:extLst>
              </a:tr>
              <a:tr h="54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Apprentice Customer Service Assistant</a:t>
                      </a: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Level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(Intermediate)</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31 Jun 2020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£145.25</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244494969"/>
                  </a:ext>
                </a:extLst>
              </a:tr>
              <a:tr h="619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Arborist Apprentice</a:t>
                      </a: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Level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(Intermediate)</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2 Aug 2020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400" b="0" i="0" u="none" strike="noStrike" cap="none" normalizeH="0" baseline="0" dirty="0">
                          <a:ln>
                            <a:noFill/>
                          </a:ln>
                          <a:solidFill>
                            <a:schemeClr val="tx2"/>
                          </a:solidFill>
                          <a:effectLst/>
                          <a:latin typeface="+mn-lt"/>
                          <a:ea typeface="MS PGothic" panose="020B0600070205080204" pitchFamily="34" charset="-128"/>
                        </a:rPr>
                        <a:t>£166.00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145086629"/>
                  </a:ext>
                </a:extLst>
              </a:tr>
            </a:tbl>
          </a:graphicData>
        </a:graphic>
      </p:graphicFrame>
      <p:pic>
        <p:nvPicPr>
          <p:cNvPr id="4" name="Picture 3">
            <a:extLst>
              <a:ext uri="{FF2B5EF4-FFF2-40B4-BE49-F238E27FC236}">
                <a16:creationId xmlns:a16="http://schemas.microsoft.com/office/drawing/2014/main" id="{5720B155-BD5F-4F1C-9D3A-3410C33E63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730" y="5754234"/>
            <a:ext cx="1411941" cy="911090"/>
          </a:xfrm>
          <a:prstGeom prst="rect">
            <a:avLst/>
          </a:prstGeom>
        </p:spPr>
      </p:pic>
    </p:spTree>
    <p:extLst>
      <p:ext uri="{BB962C8B-B14F-4D97-AF65-F5344CB8AC3E}">
        <p14:creationId xmlns:p14="http://schemas.microsoft.com/office/powerpoint/2010/main" val="468635823"/>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0" y="1349514"/>
            <a:ext cx="9144000" cy="707886"/>
          </a:xfrm>
          <a:prstGeom prst="rect">
            <a:avLst/>
          </a:prstGeom>
          <a:noFill/>
        </p:spPr>
        <p:txBody>
          <a:bodyPr wrap="square" rtlCol="0">
            <a:spAutoFit/>
          </a:bodyPr>
          <a:lstStyle/>
          <a:p>
            <a:pPr algn="ctr"/>
            <a:r>
              <a:rPr lang="en-US" sz="4000" spc="-150" dirty="0">
                <a:solidFill>
                  <a:schemeClr val="bg1"/>
                </a:solidFill>
                <a:latin typeface="Montserrat" panose="02000505000000020004" pitchFamily="2" charset="0"/>
              </a:rPr>
              <a:t>WHERE ELSE TO LOOK?</a:t>
            </a:r>
          </a:p>
        </p:txBody>
      </p:sp>
      <p:sp>
        <p:nvSpPr>
          <p:cNvPr id="4" name="Title 3">
            <a:extLst>
              <a:ext uri="{FF2B5EF4-FFF2-40B4-BE49-F238E27FC236}">
                <a16:creationId xmlns:a16="http://schemas.microsoft.com/office/drawing/2014/main" id="{36CB10C7-A6B1-42AB-BCF1-0A03420F8CF2}"/>
              </a:ext>
            </a:extLst>
          </p:cNvPr>
          <p:cNvSpPr>
            <a:spLocks noGrp="1"/>
          </p:cNvSpPr>
          <p:nvPr>
            <p:ph type="ctrTitle"/>
          </p:nvPr>
        </p:nvSpPr>
        <p:spPr>
          <a:xfrm>
            <a:off x="359532" y="368660"/>
            <a:ext cx="4608512" cy="800219"/>
          </a:xfrm>
        </p:spPr>
        <p:txBody>
          <a:bodyPr/>
          <a:lstStyle/>
          <a:p>
            <a:r>
              <a:rPr lang="en-GB" dirty="0"/>
              <a:t>Find an Apprenticeship vacancy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804" y="2057400"/>
            <a:ext cx="5522492" cy="294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5720B155-BD5F-4F1C-9D3A-3410C33E63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730" y="5754234"/>
            <a:ext cx="1411941" cy="911090"/>
          </a:xfrm>
          <a:prstGeom prst="rect">
            <a:avLst/>
          </a:prstGeom>
        </p:spPr>
      </p:pic>
    </p:spTree>
    <p:extLst>
      <p:ext uri="{BB962C8B-B14F-4D97-AF65-F5344CB8AC3E}">
        <p14:creationId xmlns:p14="http://schemas.microsoft.com/office/powerpoint/2010/main" val="12314471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0" y="1349514"/>
            <a:ext cx="9144000" cy="707886"/>
          </a:xfrm>
          <a:prstGeom prst="rect">
            <a:avLst/>
          </a:prstGeom>
          <a:noFill/>
        </p:spPr>
        <p:txBody>
          <a:bodyPr wrap="square" rtlCol="0">
            <a:spAutoFit/>
          </a:bodyPr>
          <a:lstStyle/>
          <a:p>
            <a:pPr algn="ctr"/>
            <a:r>
              <a:rPr lang="en-US" sz="4000" spc="-150" dirty="0">
                <a:solidFill>
                  <a:schemeClr val="bg1"/>
                </a:solidFill>
                <a:latin typeface="Montserrat" panose="02000505000000020004" pitchFamily="2" charset="0"/>
              </a:rPr>
              <a:t>WHERE ELSE TO LOOK?</a:t>
            </a:r>
          </a:p>
        </p:txBody>
      </p:sp>
      <p:sp>
        <p:nvSpPr>
          <p:cNvPr id="4" name="Title 3">
            <a:extLst>
              <a:ext uri="{FF2B5EF4-FFF2-40B4-BE49-F238E27FC236}">
                <a16:creationId xmlns:a16="http://schemas.microsoft.com/office/drawing/2014/main" id="{36CB10C7-A6B1-42AB-BCF1-0A03420F8CF2}"/>
              </a:ext>
            </a:extLst>
          </p:cNvPr>
          <p:cNvSpPr>
            <a:spLocks noGrp="1"/>
          </p:cNvSpPr>
          <p:nvPr>
            <p:ph type="ctrTitle"/>
          </p:nvPr>
        </p:nvSpPr>
        <p:spPr>
          <a:xfrm>
            <a:off x="359532" y="368660"/>
            <a:ext cx="4608512" cy="400110"/>
          </a:xfrm>
        </p:spPr>
        <p:txBody>
          <a:bodyPr/>
          <a:lstStyle/>
          <a:p>
            <a:r>
              <a:rPr lang="en-GB" dirty="0"/>
              <a:t>Do some research!!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7" y="987789"/>
            <a:ext cx="645795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5720B155-BD5F-4F1C-9D3A-3410C33E63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730" y="5754234"/>
            <a:ext cx="1418195" cy="915126"/>
          </a:xfrm>
          <a:prstGeom prst="rect">
            <a:avLst/>
          </a:prstGeom>
        </p:spPr>
      </p:pic>
    </p:spTree>
    <p:extLst>
      <p:ext uri="{BB962C8B-B14F-4D97-AF65-F5344CB8AC3E}">
        <p14:creationId xmlns:p14="http://schemas.microsoft.com/office/powerpoint/2010/main" val="2696246637"/>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0" y="1349514"/>
            <a:ext cx="9144000" cy="707886"/>
          </a:xfrm>
          <a:prstGeom prst="rect">
            <a:avLst/>
          </a:prstGeom>
          <a:noFill/>
        </p:spPr>
        <p:txBody>
          <a:bodyPr wrap="square" rtlCol="0">
            <a:spAutoFit/>
          </a:bodyPr>
          <a:lstStyle/>
          <a:p>
            <a:pPr algn="ctr"/>
            <a:r>
              <a:rPr lang="en-US" sz="4000" spc="-150" dirty="0">
                <a:solidFill>
                  <a:schemeClr val="bg1"/>
                </a:solidFill>
                <a:latin typeface="Montserrat" panose="02000505000000020004" pitchFamily="2" charset="0"/>
              </a:rPr>
              <a:t>WHERE ELSE TO LOOK?</a:t>
            </a:r>
          </a:p>
        </p:txBody>
      </p:sp>
      <p:sp>
        <p:nvSpPr>
          <p:cNvPr id="4" name="Title 3">
            <a:extLst>
              <a:ext uri="{FF2B5EF4-FFF2-40B4-BE49-F238E27FC236}">
                <a16:creationId xmlns:a16="http://schemas.microsoft.com/office/drawing/2014/main" id="{36CB10C7-A6B1-42AB-BCF1-0A03420F8CF2}"/>
              </a:ext>
            </a:extLst>
          </p:cNvPr>
          <p:cNvSpPr>
            <a:spLocks noGrp="1"/>
          </p:cNvSpPr>
          <p:nvPr>
            <p:ph type="ctrTitle"/>
          </p:nvPr>
        </p:nvSpPr>
        <p:spPr>
          <a:xfrm>
            <a:off x="359532" y="368660"/>
            <a:ext cx="4608512" cy="400110"/>
          </a:xfrm>
        </p:spPr>
        <p:txBody>
          <a:bodyPr/>
          <a:lstStyle/>
          <a:p>
            <a:r>
              <a:rPr lang="en-GB" dirty="0"/>
              <a:t>Do some research!!</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26" y="1124743"/>
            <a:ext cx="7951348" cy="4344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5720B155-BD5F-4F1C-9D3A-3410C33E63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730" y="5754234"/>
            <a:ext cx="1418195" cy="915126"/>
          </a:xfrm>
          <a:prstGeom prst="rect">
            <a:avLst/>
          </a:prstGeom>
        </p:spPr>
      </p:pic>
    </p:spTree>
    <p:extLst>
      <p:ext uri="{BB962C8B-B14F-4D97-AF65-F5344CB8AC3E}">
        <p14:creationId xmlns:p14="http://schemas.microsoft.com/office/powerpoint/2010/main" val="160334665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0" y="1349514"/>
            <a:ext cx="9144000" cy="707886"/>
          </a:xfrm>
          <a:prstGeom prst="rect">
            <a:avLst/>
          </a:prstGeom>
          <a:noFill/>
        </p:spPr>
        <p:txBody>
          <a:bodyPr wrap="square" rtlCol="0">
            <a:spAutoFit/>
          </a:bodyPr>
          <a:lstStyle/>
          <a:p>
            <a:pPr algn="ctr"/>
            <a:r>
              <a:rPr lang="en-US" sz="4000" spc="-150" dirty="0">
                <a:solidFill>
                  <a:schemeClr val="bg1"/>
                </a:solidFill>
                <a:latin typeface="Montserrat" panose="02000505000000020004" pitchFamily="2" charset="0"/>
              </a:rPr>
              <a:t>WHERE ELSE TO LOOK?</a:t>
            </a:r>
          </a:p>
        </p:txBody>
      </p:sp>
      <p:sp>
        <p:nvSpPr>
          <p:cNvPr id="4" name="Title 3">
            <a:extLst>
              <a:ext uri="{FF2B5EF4-FFF2-40B4-BE49-F238E27FC236}">
                <a16:creationId xmlns:a16="http://schemas.microsoft.com/office/drawing/2014/main" id="{36CB10C7-A6B1-42AB-BCF1-0A03420F8CF2}"/>
              </a:ext>
            </a:extLst>
          </p:cNvPr>
          <p:cNvSpPr>
            <a:spLocks noGrp="1"/>
          </p:cNvSpPr>
          <p:nvPr>
            <p:ph type="ctrTitle"/>
          </p:nvPr>
        </p:nvSpPr>
        <p:spPr>
          <a:xfrm>
            <a:off x="359532" y="368660"/>
            <a:ext cx="4608512" cy="400110"/>
          </a:xfrm>
        </p:spPr>
        <p:txBody>
          <a:bodyPr/>
          <a:lstStyle/>
          <a:p>
            <a:r>
              <a:rPr lang="en-GB" dirty="0"/>
              <a:t>Do some research!!</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349513"/>
            <a:ext cx="5904656" cy="474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5720B155-BD5F-4F1C-9D3A-3410C33E63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730" y="5754234"/>
            <a:ext cx="1418195" cy="915126"/>
          </a:xfrm>
          <a:prstGeom prst="rect">
            <a:avLst/>
          </a:prstGeom>
        </p:spPr>
      </p:pic>
    </p:spTree>
    <p:extLst>
      <p:ext uri="{BB962C8B-B14F-4D97-AF65-F5344CB8AC3E}">
        <p14:creationId xmlns:p14="http://schemas.microsoft.com/office/powerpoint/2010/main" val="265426232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CB10C7-A6B1-42AB-BCF1-0A03420F8CF2}"/>
              </a:ext>
            </a:extLst>
          </p:cNvPr>
          <p:cNvSpPr>
            <a:spLocks noGrp="1"/>
          </p:cNvSpPr>
          <p:nvPr>
            <p:ph type="ctrTitle"/>
          </p:nvPr>
        </p:nvSpPr>
        <p:spPr>
          <a:xfrm>
            <a:off x="359532" y="368660"/>
            <a:ext cx="4608512" cy="400110"/>
          </a:xfrm>
        </p:spPr>
        <p:txBody>
          <a:bodyPr/>
          <a:lstStyle/>
          <a:p>
            <a:r>
              <a:rPr lang="en-GB" dirty="0"/>
              <a:t>Do some research!!</a:t>
            </a:r>
          </a:p>
        </p:txBody>
      </p:sp>
      <p:sp>
        <p:nvSpPr>
          <p:cNvPr id="2" name="TextBox 1"/>
          <p:cNvSpPr txBox="1"/>
          <p:nvPr/>
        </p:nvSpPr>
        <p:spPr>
          <a:xfrm>
            <a:off x="899592" y="1988840"/>
            <a:ext cx="7704856" cy="3416320"/>
          </a:xfrm>
          <a:prstGeom prst="rect">
            <a:avLst/>
          </a:prstGeom>
          <a:noFill/>
        </p:spPr>
        <p:txBody>
          <a:bodyPr wrap="square" rtlCol="0">
            <a:spAutoFit/>
          </a:bodyPr>
          <a:lstStyle/>
          <a:p>
            <a:r>
              <a:rPr lang="en-GB" dirty="0">
                <a:solidFill>
                  <a:schemeClr val="tx2"/>
                </a:solidFill>
              </a:rPr>
              <a:t>It is essential to research the organisation you are applying to</a:t>
            </a:r>
          </a:p>
          <a:p>
            <a:r>
              <a:rPr lang="en-GB" dirty="0">
                <a:solidFill>
                  <a:schemeClr val="tx2"/>
                </a:solidFill>
              </a:rPr>
              <a:t>Your research and effort will be obvious to the employer in your interview</a:t>
            </a:r>
          </a:p>
          <a:p>
            <a:endParaRPr lang="en-GB" dirty="0">
              <a:solidFill>
                <a:srgbClr val="0070C0"/>
              </a:solidFill>
            </a:endParaRPr>
          </a:p>
          <a:p>
            <a:r>
              <a:rPr lang="en-GB" u="sng" dirty="0">
                <a:solidFill>
                  <a:schemeClr val="tx2"/>
                </a:solidFill>
              </a:rPr>
              <a:t>Vacancy snapshot</a:t>
            </a:r>
          </a:p>
          <a:p>
            <a:r>
              <a:rPr lang="en-GB" dirty="0">
                <a:solidFill>
                  <a:srgbClr val="0070C0"/>
                </a:solidFill>
              </a:rPr>
              <a:t>https://amazingapprenticeships.com/vacancies/ </a:t>
            </a:r>
          </a:p>
          <a:p>
            <a:endParaRPr lang="en-GB" dirty="0">
              <a:solidFill>
                <a:schemeClr val="tx2"/>
              </a:solidFill>
            </a:endParaRPr>
          </a:p>
          <a:p>
            <a:pPr marL="285750" indent="-285750">
              <a:buFont typeface="Arial" panose="020B0604020202020204" pitchFamily="34" charset="0"/>
              <a:buChar char="•"/>
            </a:pPr>
            <a:r>
              <a:rPr lang="en-GB" dirty="0">
                <a:solidFill>
                  <a:schemeClr val="tx2"/>
                </a:solidFill>
              </a:rPr>
              <a:t>Employer Overview</a:t>
            </a:r>
          </a:p>
          <a:p>
            <a:pPr marL="285750" indent="-285750">
              <a:buFont typeface="Arial" panose="020B0604020202020204" pitchFamily="34" charset="0"/>
              <a:buChar char="•"/>
            </a:pPr>
            <a:r>
              <a:rPr lang="en-GB" dirty="0">
                <a:solidFill>
                  <a:schemeClr val="tx2"/>
                </a:solidFill>
              </a:rPr>
              <a:t>Programme Details</a:t>
            </a:r>
          </a:p>
          <a:p>
            <a:pPr marL="285750" indent="-285750">
              <a:buFont typeface="Arial" panose="020B0604020202020204" pitchFamily="34" charset="0"/>
              <a:buChar char="•"/>
            </a:pPr>
            <a:r>
              <a:rPr lang="en-GB" dirty="0">
                <a:solidFill>
                  <a:schemeClr val="tx2"/>
                </a:solidFill>
              </a:rPr>
              <a:t>Behind the Scenes</a:t>
            </a:r>
          </a:p>
          <a:p>
            <a:pPr marL="285750" indent="-285750">
              <a:buFont typeface="Arial" panose="020B0604020202020204" pitchFamily="34" charset="0"/>
              <a:buChar char="•"/>
            </a:pPr>
            <a:r>
              <a:rPr lang="en-GB" dirty="0">
                <a:solidFill>
                  <a:schemeClr val="tx2"/>
                </a:solidFill>
              </a:rPr>
              <a:t>Application Hints and Tips</a:t>
            </a:r>
          </a:p>
          <a:p>
            <a:pPr marL="285750" indent="-285750">
              <a:buFont typeface="Arial" panose="020B0604020202020204" pitchFamily="34" charset="0"/>
              <a:buChar char="•"/>
            </a:pPr>
            <a:r>
              <a:rPr lang="en-GB" dirty="0">
                <a:solidFill>
                  <a:schemeClr val="tx2"/>
                </a:solidFill>
              </a:rPr>
              <a:t>More information..</a:t>
            </a:r>
          </a:p>
          <a:p>
            <a:endParaRPr lang="en-GB" dirty="0">
              <a:solidFill>
                <a:schemeClr val="tx2"/>
              </a:solidFill>
            </a:endParaRPr>
          </a:p>
        </p:txBody>
      </p:sp>
      <p:pic>
        <p:nvPicPr>
          <p:cNvPr id="5" name="Picture 4">
            <a:extLst>
              <a:ext uri="{FF2B5EF4-FFF2-40B4-BE49-F238E27FC236}">
                <a16:creationId xmlns:a16="http://schemas.microsoft.com/office/drawing/2014/main" id="{5720B155-BD5F-4F1C-9D3A-3410C33E63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730" y="5754234"/>
            <a:ext cx="1418195" cy="915126"/>
          </a:xfrm>
          <a:prstGeom prst="rect">
            <a:avLst/>
          </a:prstGeom>
        </p:spPr>
      </p:pic>
    </p:spTree>
    <p:extLst>
      <p:ext uri="{BB962C8B-B14F-4D97-AF65-F5344CB8AC3E}">
        <p14:creationId xmlns:p14="http://schemas.microsoft.com/office/powerpoint/2010/main" val="204926133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5FEA1-75A4-4330-AD6D-5FFD9F1CE6D1}"/>
              </a:ext>
            </a:extLst>
          </p:cNvPr>
          <p:cNvSpPr>
            <a:spLocks noGrp="1"/>
          </p:cNvSpPr>
          <p:nvPr>
            <p:ph type="ctrTitle"/>
          </p:nvPr>
        </p:nvSpPr>
        <p:spPr>
          <a:xfrm>
            <a:off x="359532" y="368660"/>
            <a:ext cx="6249636" cy="800219"/>
          </a:xfrm>
        </p:spPr>
        <p:txBody>
          <a:bodyPr/>
          <a:lstStyle/>
          <a:p>
            <a:r>
              <a:rPr lang="en-GB" dirty="0"/>
              <a:t>How do you find an apprenticeship?</a:t>
            </a:r>
          </a:p>
        </p:txBody>
      </p:sp>
      <p:grpSp>
        <p:nvGrpSpPr>
          <p:cNvPr id="47" name="Group 46">
            <a:extLst>
              <a:ext uri="{FF2B5EF4-FFF2-40B4-BE49-F238E27FC236}">
                <a16:creationId xmlns:a16="http://schemas.microsoft.com/office/drawing/2014/main" id="{8138248F-A8FD-4F18-A4D8-696F382291A9}"/>
              </a:ext>
            </a:extLst>
          </p:cNvPr>
          <p:cNvGrpSpPr/>
          <p:nvPr/>
        </p:nvGrpSpPr>
        <p:grpSpPr>
          <a:xfrm>
            <a:off x="4073563" y="1449746"/>
            <a:ext cx="2362200" cy="1037856"/>
            <a:chOff x="680815" y="2498533"/>
            <a:chExt cx="2362200" cy="1037856"/>
          </a:xfrm>
        </p:grpSpPr>
        <p:sp>
          <p:nvSpPr>
            <p:cNvPr id="48" name="TextBox 47">
              <a:extLst>
                <a:ext uri="{FF2B5EF4-FFF2-40B4-BE49-F238E27FC236}">
                  <a16:creationId xmlns:a16="http://schemas.microsoft.com/office/drawing/2014/main" id="{6D0106B1-4663-4BB6-B4AD-17074ACD43FD}"/>
                </a:ext>
              </a:extLst>
            </p:cNvPr>
            <p:cNvSpPr txBox="1"/>
            <p:nvPr/>
          </p:nvSpPr>
          <p:spPr>
            <a:xfrm>
              <a:off x="680815" y="3013169"/>
              <a:ext cx="2362200" cy="523220"/>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Manage</a:t>
              </a:r>
            </a:p>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your alerts</a:t>
              </a:r>
            </a:p>
          </p:txBody>
        </p:sp>
        <p:sp>
          <p:nvSpPr>
            <p:cNvPr id="49" name="Oval 48">
              <a:extLst>
                <a:ext uri="{FF2B5EF4-FFF2-40B4-BE49-F238E27FC236}">
                  <a16:creationId xmlns:a16="http://schemas.microsoft.com/office/drawing/2014/main" id="{C00E1A6C-A94F-4377-A5EC-27E66CF7F840}"/>
                </a:ext>
              </a:extLst>
            </p:cNvPr>
            <p:cNvSpPr/>
            <p:nvPr/>
          </p:nvSpPr>
          <p:spPr>
            <a:xfrm>
              <a:off x="1651032" y="2498533"/>
              <a:ext cx="492518" cy="510790"/>
            </a:xfrm>
            <a:prstGeom prst="ellipse">
              <a:avLst/>
            </a:prstGeom>
            <a:solidFill>
              <a:schemeClr val="bg1"/>
            </a:solid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F8FD1"/>
                  </a:solidFill>
                  <a:latin typeface="Lato" panose="020F0502020204030203" pitchFamily="34" charset="0"/>
                  <a:ea typeface="Lato" panose="020F0502020204030203" pitchFamily="34" charset="0"/>
                  <a:cs typeface="Lato" panose="020F0502020204030203" pitchFamily="34" charset="0"/>
                </a:rPr>
                <a:t>4</a:t>
              </a:r>
              <a:endParaRPr lang="en-GB" sz="1100" dirty="0">
                <a:solidFill>
                  <a:srgbClr val="2F8FD1"/>
                </a:solidFill>
                <a:latin typeface="Lato" panose="020F0502020204030203" pitchFamily="34" charset="0"/>
                <a:ea typeface="Lato" panose="020F0502020204030203" pitchFamily="34" charset="0"/>
                <a:cs typeface="Lato" panose="020F0502020204030203" pitchFamily="34" charset="0"/>
              </a:endParaRPr>
            </a:p>
          </p:txBody>
        </p:sp>
      </p:grpSp>
      <p:grpSp>
        <p:nvGrpSpPr>
          <p:cNvPr id="50" name="Group 49">
            <a:extLst>
              <a:ext uri="{FF2B5EF4-FFF2-40B4-BE49-F238E27FC236}">
                <a16:creationId xmlns:a16="http://schemas.microsoft.com/office/drawing/2014/main" id="{365282E5-9BAD-4AA5-8822-9733ABCFDCBB}"/>
              </a:ext>
            </a:extLst>
          </p:cNvPr>
          <p:cNvGrpSpPr/>
          <p:nvPr/>
        </p:nvGrpSpPr>
        <p:grpSpPr>
          <a:xfrm>
            <a:off x="75363" y="1500113"/>
            <a:ext cx="2362200" cy="1034010"/>
            <a:chOff x="685800" y="2071140"/>
            <a:chExt cx="2362200" cy="1034010"/>
          </a:xfrm>
        </p:grpSpPr>
        <p:sp>
          <p:nvSpPr>
            <p:cNvPr id="51" name="Oval 50">
              <a:extLst>
                <a:ext uri="{FF2B5EF4-FFF2-40B4-BE49-F238E27FC236}">
                  <a16:creationId xmlns:a16="http://schemas.microsoft.com/office/drawing/2014/main" id="{63FBE78C-A94E-45E2-91C7-9B9A280A050E}"/>
                </a:ext>
              </a:extLst>
            </p:cNvPr>
            <p:cNvSpPr/>
            <p:nvPr/>
          </p:nvSpPr>
          <p:spPr>
            <a:xfrm>
              <a:off x="1564882" y="2071140"/>
              <a:ext cx="492518" cy="510790"/>
            </a:xfrm>
            <a:prstGeom prst="ellipse">
              <a:avLst/>
            </a:prstGeom>
            <a:solidFill>
              <a:schemeClr val="bg1"/>
            </a:solid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F8FD1"/>
                  </a:solidFill>
                  <a:latin typeface="Lato" panose="020F0502020204030203" pitchFamily="34" charset="0"/>
                  <a:ea typeface="Lato" panose="020F0502020204030203" pitchFamily="34" charset="0"/>
                  <a:cs typeface="Lato" panose="020F0502020204030203" pitchFamily="34" charset="0"/>
                </a:rPr>
                <a:t>1</a:t>
              </a:r>
              <a:endParaRPr lang="en-GB" sz="1100" dirty="0">
                <a:solidFill>
                  <a:srgbClr val="2F8FD1"/>
                </a:solidFill>
                <a:latin typeface="Lato" panose="020F0502020204030203" pitchFamily="34" charset="0"/>
                <a:ea typeface="Lato" panose="020F0502020204030203" pitchFamily="34" charset="0"/>
                <a:cs typeface="Lato" panose="020F0502020204030203" pitchFamily="34" charset="0"/>
              </a:endParaRPr>
            </a:p>
          </p:txBody>
        </p:sp>
        <p:sp>
          <p:nvSpPr>
            <p:cNvPr id="52" name="TextBox 51">
              <a:extLst>
                <a:ext uri="{FF2B5EF4-FFF2-40B4-BE49-F238E27FC236}">
                  <a16:creationId xmlns:a16="http://schemas.microsoft.com/office/drawing/2014/main" id="{472240B9-A8BA-4D65-A339-B1EBF7AA2A56}"/>
                </a:ext>
              </a:extLst>
            </p:cNvPr>
            <p:cNvSpPr txBox="1"/>
            <p:nvPr/>
          </p:nvSpPr>
          <p:spPr>
            <a:xfrm>
              <a:off x="685800" y="2366486"/>
              <a:ext cx="2362200" cy="738664"/>
            </a:xfrm>
            <a:prstGeom prst="rect">
              <a:avLst/>
            </a:prstGeom>
            <a:noFill/>
          </p:spPr>
          <p:txBody>
            <a:bodyPr wrap="square" rtlCol="0">
              <a:spAutoFit/>
            </a:bodyPr>
            <a:lstStyle/>
            <a:p>
              <a:pPr algn="ctr"/>
              <a:b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Register on Find an apprenticeship</a:t>
              </a:r>
            </a:p>
          </p:txBody>
        </p:sp>
      </p:grpSp>
      <p:grpSp>
        <p:nvGrpSpPr>
          <p:cNvPr id="53" name="Group 52">
            <a:extLst>
              <a:ext uri="{FF2B5EF4-FFF2-40B4-BE49-F238E27FC236}">
                <a16:creationId xmlns:a16="http://schemas.microsoft.com/office/drawing/2014/main" id="{7F14792D-E0E6-4511-AD99-6C26E98A505E}"/>
              </a:ext>
            </a:extLst>
          </p:cNvPr>
          <p:cNvGrpSpPr/>
          <p:nvPr/>
        </p:nvGrpSpPr>
        <p:grpSpPr>
          <a:xfrm>
            <a:off x="4027585" y="3126350"/>
            <a:ext cx="2324100" cy="1005497"/>
            <a:chOff x="3352800" y="3394519"/>
            <a:chExt cx="2324100" cy="1005497"/>
          </a:xfrm>
        </p:grpSpPr>
        <p:sp>
          <p:nvSpPr>
            <p:cNvPr id="54" name="TextBox 53">
              <a:extLst>
                <a:ext uri="{FF2B5EF4-FFF2-40B4-BE49-F238E27FC236}">
                  <a16:creationId xmlns:a16="http://schemas.microsoft.com/office/drawing/2014/main" id="{F9DEB6AF-89DD-423B-8A30-05AB687FA2F4}"/>
                </a:ext>
              </a:extLst>
            </p:cNvPr>
            <p:cNvSpPr txBox="1"/>
            <p:nvPr/>
          </p:nvSpPr>
          <p:spPr>
            <a:xfrm>
              <a:off x="3352800" y="3876796"/>
              <a:ext cx="2324100" cy="523220"/>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Contact</a:t>
              </a:r>
            </a:p>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companies</a:t>
              </a:r>
            </a:p>
          </p:txBody>
        </p:sp>
        <p:sp>
          <p:nvSpPr>
            <p:cNvPr id="55" name="Oval 54">
              <a:extLst>
                <a:ext uri="{FF2B5EF4-FFF2-40B4-BE49-F238E27FC236}">
                  <a16:creationId xmlns:a16="http://schemas.microsoft.com/office/drawing/2014/main" id="{AA981B75-9F86-4025-AD34-6E26F5B987D3}"/>
                </a:ext>
              </a:extLst>
            </p:cNvPr>
            <p:cNvSpPr/>
            <p:nvPr/>
          </p:nvSpPr>
          <p:spPr>
            <a:xfrm>
              <a:off x="4325741" y="3394519"/>
              <a:ext cx="492518" cy="510790"/>
            </a:xfrm>
            <a:prstGeom prst="ellipse">
              <a:avLst/>
            </a:prstGeom>
            <a:solidFill>
              <a:schemeClr val="bg1"/>
            </a:solid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F8FD1"/>
                  </a:solidFill>
                  <a:latin typeface="Lato" panose="020F0502020204030203" pitchFamily="34" charset="0"/>
                  <a:ea typeface="Lato" panose="020F0502020204030203" pitchFamily="34" charset="0"/>
                  <a:cs typeface="Lato" panose="020F0502020204030203" pitchFamily="34" charset="0"/>
                </a:rPr>
                <a:t>5</a:t>
              </a:r>
              <a:endParaRPr lang="en-GB" sz="1100" dirty="0">
                <a:solidFill>
                  <a:srgbClr val="2F8FD1"/>
                </a:solidFill>
                <a:latin typeface="Lato" panose="020F0502020204030203" pitchFamily="34" charset="0"/>
                <a:ea typeface="Lato" panose="020F0502020204030203" pitchFamily="34" charset="0"/>
                <a:cs typeface="Lato" panose="020F0502020204030203" pitchFamily="34" charset="0"/>
              </a:endParaRPr>
            </a:p>
          </p:txBody>
        </p:sp>
      </p:grpSp>
      <p:grpSp>
        <p:nvGrpSpPr>
          <p:cNvPr id="56" name="Group 55">
            <a:extLst>
              <a:ext uri="{FF2B5EF4-FFF2-40B4-BE49-F238E27FC236}">
                <a16:creationId xmlns:a16="http://schemas.microsoft.com/office/drawing/2014/main" id="{26502251-3F1D-4EFF-8354-69C85BA91FF9}"/>
              </a:ext>
            </a:extLst>
          </p:cNvPr>
          <p:cNvGrpSpPr/>
          <p:nvPr/>
        </p:nvGrpSpPr>
        <p:grpSpPr>
          <a:xfrm>
            <a:off x="22702" y="3113440"/>
            <a:ext cx="2362200" cy="994059"/>
            <a:chOff x="3314700" y="2111091"/>
            <a:chExt cx="2362200" cy="994059"/>
          </a:xfrm>
        </p:grpSpPr>
        <p:sp>
          <p:nvSpPr>
            <p:cNvPr id="57" name="TextBox 56">
              <a:extLst>
                <a:ext uri="{FF2B5EF4-FFF2-40B4-BE49-F238E27FC236}">
                  <a16:creationId xmlns:a16="http://schemas.microsoft.com/office/drawing/2014/main" id="{24D61D61-E399-4EE8-912C-0DA4D99A8EB4}"/>
                </a:ext>
              </a:extLst>
            </p:cNvPr>
            <p:cNvSpPr txBox="1"/>
            <p:nvPr/>
          </p:nvSpPr>
          <p:spPr>
            <a:xfrm>
              <a:off x="3314700" y="2581930"/>
              <a:ext cx="2362200" cy="523220"/>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Do your</a:t>
              </a:r>
            </a:p>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research</a:t>
              </a:r>
            </a:p>
          </p:txBody>
        </p:sp>
        <p:sp>
          <p:nvSpPr>
            <p:cNvPr id="58" name="Oval 57">
              <a:extLst>
                <a:ext uri="{FF2B5EF4-FFF2-40B4-BE49-F238E27FC236}">
                  <a16:creationId xmlns:a16="http://schemas.microsoft.com/office/drawing/2014/main" id="{50486785-588F-475C-A080-9055F7CD0434}"/>
                </a:ext>
              </a:extLst>
            </p:cNvPr>
            <p:cNvSpPr/>
            <p:nvPr/>
          </p:nvSpPr>
          <p:spPr>
            <a:xfrm>
              <a:off x="4245980" y="2111091"/>
              <a:ext cx="492518" cy="510790"/>
            </a:xfrm>
            <a:prstGeom prst="ellipse">
              <a:avLst/>
            </a:prstGeom>
            <a:solidFill>
              <a:schemeClr val="bg1"/>
            </a:solid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F8FD1"/>
                  </a:solidFill>
                  <a:latin typeface="Lato" panose="020F0502020204030203" pitchFamily="34" charset="0"/>
                  <a:ea typeface="Lato" panose="020F0502020204030203" pitchFamily="34" charset="0"/>
                  <a:cs typeface="Lato" panose="020F0502020204030203" pitchFamily="34" charset="0"/>
                </a:rPr>
                <a:t>2</a:t>
              </a:r>
              <a:endParaRPr lang="en-GB" sz="1100" dirty="0">
                <a:solidFill>
                  <a:srgbClr val="2F8FD1"/>
                </a:solidFill>
                <a:latin typeface="Lato" panose="020F0502020204030203" pitchFamily="34" charset="0"/>
                <a:ea typeface="Lato" panose="020F0502020204030203" pitchFamily="34" charset="0"/>
                <a:cs typeface="Lato" panose="020F0502020204030203" pitchFamily="34" charset="0"/>
              </a:endParaRPr>
            </a:p>
          </p:txBody>
        </p:sp>
      </p:grpSp>
      <p:grpSp>
        <p:nvGrpSpPr>
          <p:cNvPr id="59" name="Group 58">
            <a:extLst>
              <a:ext uri="{FF2B5EF4-FFF2-40B4-BE49-F238E27FC236}">
                <a16:creationId xmlns:a16="http://schemas.microsoft.com/office/drawing/2014/main" id="{7A4E2911-89C6-4D8B-98C1-AB45BEF8D786}"/>
              </a:ext>
            </a:extLst>
          </p:cNvPr>
          <p:cNvGrpSpPr/>
          <p:nvPr/>
        </p:nvGrpSpPr>
        <p:grpSpPr>
          <a:xfrm>
            <a:off x="2306441" y="1516219"/>
            <a:ext cx="1796585" cy="973818"/>
            <a:chOff x="4001622" y="3119233"/>
            <a:chExt cx="4773243" cy="2690757"/>
          </a:xfrm>
        </p:grpSpPr>
        <p:grpSp>
          <p:nvGrpSpPr>
            <p:cNvPr id="60" name="Group 59">
              <a:extLst>
                <a:ext uri="{FF2B5EF4-FFF2-40B4-BE49-F238E27FC236}">
                  <a16:creationId xmlns:a16="http://schemas.microsoft.com/office/drawing/2014/main" id="{C0BDCCE4-95B8-4DE6-9048-F9BF82B03AC6}"/>
                </a:ext>
              </a:extLst>
            </p:cNvPr>
            <p:cNvGrpSpPr/>
            <p:nvPr/>
          </p:nvGrpSpPr>
          <p:grpSpPr>
            <a:xfrm>
              <a:off x="4001622" y="3119233"/>
              <a:ext cx="4773243" cy="2690757"/>
              <a:chOff x="3822836" y="3727146"/>
              <a:chExt cx="4064000" cy="2282408"/>
            </a:xfrm>
          </p:grpSpPr>
          <p:pic>
            <p:nvPicPr>
              <p:cNvPr id="62" name="Picture 61" descr="Screen Shot 2016-10-06 at 16.43.36.png">
                <a:extLst>
                  <a:ext uri="{FF2B5EF4-FFF2-40B4-BE49-F238E27FC236}">
                    <a16:creationId xmlns:a16="http://schemas.microsoft.com/office/drawing/2014/main" id="{AE0E3A48-08EB-4458-9D5D-39AF65499E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2" r="11302"/>
              <a:stretch/>
            </p:blipFill>
            <p:spPr>
              <a:xfrm>
                <a:off x="4313724" y="3853526"/>
                <a:ext cx="3048000" cy="1978442"/>
              </a:xfrm>
              <a:prstGeom prst="rect">
                <a:avLst/>
              </a:prstGeom>
            </p:spPr>
          </p:pic>
          <p:pic>
            <p:nvPicPr>
              <p:cNvPr id="63" name="Picture 62">
                <a:extLst>
                  <a:ext uri="{FF2B5EF4-FFF2-40B4-BE49-F238E27FC236}">
                    <a16:creationId xmlns:a16="http://schemas.microsoft.com/office/drawing/2014/main" id="{65AB375F-0D0E-4B2A-BA00-E6760FB38F0F}"/>
                  </a:ext>
                </a:extLst>
              </p:cNvPr>
              <p:cNvPicPr>
                <a:picLocks noChangeAspect="1"/>
              </p:cNvPicPr>
              <p:nvPr/>
            </p:nvPicPr>
            <p:blipFill>
              <a:blip r:embed="rId4"/>
              <a:stretch>
                <a:fillRect/>
              </a:stretch>
            </p:blipFill>
            <p:spPr>
              <a:xfrm>
                <a:off x="3822836" y="3727146"/>
                <a:ext cx="4064000" cy="2282408"/>
              </a:xfrm>
              <a:prstGeom prst="rect">
                <a:avLst/>
              </a:prstGeom>
            </p:spPr>
          </p:pic>
        </p:grpSp>
        <p:pic>
          <p:nvPicPr>
            <p:cNvPr id="61" name="Picture 60" descr="Screen Clipping">
              <a:extLst>
                <a:ext uri="{FF2B5EF4-FFF2-40B4-BE49-F238E27FC236}">
                  <a16:creationId xmlns:a16="http://schemas.microsoft.com/office/drawing/2014/main" id="{03E5DE3B-4A33-4921-AC3A-7D03B8E289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312" y="3372878"/>
              <a:ext cx="3266640" cy="2022709"/>
            </a:xfrm>
            <a:prstGeom prst="rect">
              <a:avLst/>
            </a:prstGeom>
          </p:spPr>
        </p:pic>
      </p:grpSp>
      <p:grpSp>
        <p:nvGrpSpPr>
          <p:cNvPr id="64" name="Group 63">
            <a:extLst>
              <a:ext uri="{FF2B5EF4-FFF2-40B4-BE49-F238E27FC236}">
                <a16:creationId xmlns:a16="http://schemas.microsoft.com/office/drawing/2014/main" id="{AC98D4D8-1A4F-4AF8-9BAC-5CF293F63BCB}"/>
              </a:ext>
            </a:extLst>
          </p:cNvPr>
          <p:cNvGrpSpPr/>
          <p:nvPr/>
        </p:nvGrpSpPr>
        <p:grpSpPr>
          <a:xfrm>
            <a:off x="16300" y="4560249"/>
            <a:ext cx="2362200" cy="1022081"/>
            <a:chOff x="5952951" y="2107032"/>
            <a:chExt cx="2362200" cy="1022081"/>
          </a:xfrm>
        </p:grpSpPr>
        <p:sp>
          <p:nvSpPr>
            <p:cNvPr id="65" name="TextBox 64">
              <a:extLst>
                <a:ext uri="{FF2B5EF4-FFF2-40B4-BE49-F238E27FC236}">
                  <a16:creationId xmlns:a16="http://schemas.microsoft.com/office/drawing/2014/main" id="{24CC4387-ACAE-43AC-801D-0854AD36731E}"/>
                </a:ext>
              </a:extLst>
            </p:cNvPr>
            <p:cNvSpPr txBox="1"/>
            <p:nvPr/>
          </p:nvSpPr>
          <p:spPr>
            <a:xfrm>
              <a:off x="5952951" y="2605893"/>
              <a:ext cx="2362200" cy="523220"/>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Search</a:t>
              </a:r>
            </a:p>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and apply</a:t>
              </a:r>
            </a:p>
          </p:txBody>
        </p:sp>
        <p:sp>
          <p:nvSpPr>
            <p:cNvPr id="66" name="Oval 65">
              <a:extLst>
                <a:ext uri="{FF2B5EF4-FFF2-40B4-BE49-F238E27FC236}">
                  <a16:creationId xmlns:a16="http://schemas.microsoft.com/office/drawing/2014/main" id="{57F065D3-FB0E-463E-A4FE-9EA5A1201887}"/>
                </a:ext>
              </a:extLst>
            </p:cNvPr>
            <p:cNvSpPr/>
            <p:nvPr/>
          </p:nvSpPr>
          <p:spPr>
            <a:xfrm>
              <a:off x="6868621" y="2107032"/>
              <a:ext cx="492518" cy="510790"/>
            </a:xfrm>
            <a:prstGeom prst="ellipse">
              <a:avLst/>
            </a:prstGeom>
            <a:solidFill>
              <a:schemeClr val="bg1"/>
            </a:solid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F8FD1"/>
                  </a:solidFill>
                  <a:latin typeface="Lato" panose="020F0502020204030203" pitchFamily="34" charset="0"/>
                  <a:ea typeface="Lato" panose="020F0502020204030203" pitchFamily="34" charset="0"/>
                  <a:cs typeface="Lato" panose="020F0502020204030203" pitchFamily="34" charset="0"/>
                </a:rPr>
                <a:t>3</a:t>
              </a:r>
              <a:endParaRPr lang="en-GB" sz="1100" dirty="0">
                <a:solidFill>
                  <a:srgbClr val="2F8FD1"/>
                </a:solidFill>
                <a:latin typeface="Lato" panose="020F0502020204030203" pitchFamily="34" charset="0"/>
                <a:ea typeface="Lato" panose="020F0502020204030203" pitchFamily="34" charset="0"/>
                <a:cs typeface="Lato" panose="020F0502020204030203" pitchFamily="34" charset="0"/>
              </a:endParaRPr>
            </a:p>
          </p:txBody>
        </p:sp>
      </p:grpSp>
      <p:pic>
        <p:nvPicPr>
          <p:cNvPr id="67" name="Picture 66" descr="A person sitting at a table using a computer&#10;&#10;Description automatically generated">
            <a:extLst>
              <a:ext uri="{FF2B5EF4-FFF2-40B4-BE49-F238E27FC236}">
                <a16:creationId xmlns:a16="http://schemas.microsoft.com/office/drawing/2014/main" id="{960F4FF0-CCA9-4535-A41C-272A674696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9109" y="2997655"/>
            <a:ext cx="1732213" cy="1153886"/>
          </a:xfrm>
          <a:prstGeom prst="rect">
            <a:avLst/>
          </a:prstGeom>
        </p:spPr>
      </p:pic>
      <p:pic>
        <p:nvPicPr>
          <p:cNvPr id="68" name="Picture 67" descr="A close up of text on a white background&#10;&#10;Description automatically generated">
            <a:extLst>
              <a:ext uri="{FF2B5EF4-FFF2-40B4-BE49-F238E27FC236}">
                <a16:creationId xmlns:a16="http://schemas.microsoft.com/office/drawing/2014/main" id="{8AA8FB6C-A9EE-4301-9F9D-D623831EB6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70813" y="4486888"/>
            <a:ext cx="1732213" cy="1153886"/>
          </a:xfrm>
          <a:prstGeom prst="rect">
            <a:avLst/>
          </a:prstGeom>
        </p:spPr>
      </p:pic>
      <p:pic>
        <p:nvPicPr>
          <p:cNvPr id="69" name="Picture 68" descr="A picture containing object&#10;&#10;Description automatically generated">
            <a:extLst>
              <a:ext uri="{FF2B5EF4-FFF2-40B4-BE49-F238E27FC236}">
                <a16:creationId xmlns:a16="http://schemas.microsoft.com/office/drawing/2014/main" id="{2F4B9460-421C-454F-96BF-569A42E2C3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6741" y="1538856"/>
            <a:ext cx="925299" cy="925299"/>
          </a:xfrm>
          <a:prstGeom prst="rect">
            <a:avLst/>
          </a:prstGeom>
        </p:spPr>
      </p:pic>
      <p:pic>
        <p:nvPicPr>
          <p:cNvPr id="70" name="Picture 69" descr="A view of a large window&#10;&#10;Description automatically generated">
            <a:extLst>
              <a:ext uri="{FF2B5EF4-FFF2-40B4-BE49-F238E27FC236}">
                <a16:creationId xmlns:a16="http://schemas.microsoft.com/office/drawing/2014/main" id="{B935D17B-52F9-4BF0-BBCB-B433B9D870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0345" y="3037816"/>
            <a:ext cx="1899816" cy="1265532"/>
          </a:xfrm>
          <a:prstGeom prst="rect">
            <a:avLst/>
          </a:prstGeom>
        </p:spPr>
      </p:pic>
      <p:sp>
        <p:nvSpPr>
          <p:cNvPr id="71" name="Rectangle 70">
            <a:extLst>
              <a:ext uri="{FF2B5EF4-FFF2-40B4-BE49-F238E27FC236}">
                <a16:creationId xmlns:a16="http://schemas.microsoft.com/office/drawing/2014/main" id="{484F1616-3AA8-4299-9BCE-CAC4D65D63E0}"/>
              </a:ext>
            </a:extLst>
          </p:cNvPr>
          <p:cNvSpPr/>
          <p:nvPr/>
        </p:nvSpPr>
        <p:spPr>
          <a:xfrm>
            <a:off x="4612802" y="1370344"/>
            <a:ext cx="3425958" cy="1262324"/>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74C652B-1917-4BD2-92DF-8711D3CC1D22}"/>
              </a:ext>
            </a:extLst>
          </p:cNvPr>
          <p:cNvSpPr/>
          <p:nvPr/>
        </p:nvSpPr>
        <p:spPr>
          <a:xfrm>
            <a:off x="4610740" y="2981284"/>
            <a:ext cx="3428020" cy="1394573"/>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A6654BE-341B-4215-92C9-33DFE3B9CD93}"/>
              </a:ext>
            </a:extLst>
          </p:cNvPr>
          <p:cNvSpPr/>
          <p:nvPr/>
        </p:nvSpPr>
        <p:spPr>
          <a:xfrm>
            <a:off x="258746" y="1370344"/>
            <a:ext cx="4019340" cy="1262324"/>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7A63F7D-5BEB-4420-A6A7-4C734D463FB5}"/>
              </a:ext>
            </a:extLst>
          </p:cNvPr>
          <p:cNvSpPr/>
          <p:nvPr/>
        </p:nvSpPr>
        <p:spPr>
          <a:xfrm>
            <a:off x="258746" y="2946679"/>
            <a:ext cx="4019340" cy="1262324"/>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7FA645C-C59D-49F9-8176-555161D43979}"/>
              </a:ext>
            </a:extLst>
          </p:cNvPr>
          <p:cNvSpPr/>
          <p:nvPr/>
        </p:nvSpPr>
        <p:spPr>
          <a:xfrm>
            <a:off x="270982" y="4428110"/>
            <a:ext cx="4019340" cy="1262324"/>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98EA1473-E174-45BC-AF99-DE97AE858D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7730" y="5754234"/>
            <a:ext cx="1411941" cy="911090"/>
          </a:xfrm>
          <a:prstGeom prst="rect">
            <a:avLst/>
          </a:prstGeom>
        </p:spPr>
      </p:pic>
      <p:grpSp>
        <p:nvGrpSpPr>
          <p:cNvPr id="33" name="Group 32">
            <a:extLst>
              <a:ext uri="{FF2B5EF4-FFF2-40B4-BE49-F238E27FC236}">
                <a16:creationId xmlns:a16="http://schemas.microsoft.com/office/drawing/2014/main" id="{C41BCA78-3800-4D55-9D4C-F9F9E1943513}"/>
              </a:ext>
            </a:extLst>
          </p:cNvPr>
          <p:cNvGrpSpPr/>
          <p:nvPr/>
        </p:nvGrpSpPr>
        <p:grpSpPr>
          <a:xfrm>
            <a:off x="4521496" y="4560249"/>
            <a:ext cx="4067640" cy="2023058"/>
            <a:chOff x="3822836" y="3727146"/>
            <a:chExt cx="4064000" cy="2282408"/>
          </a:xfrm>
        </p:grpSpPr>
        <p:pic>
          <p:nvPicPr>
            <p:cNvPr id="34" name="Picture 33" descr="Screen Shot 2016-10-06 at 16.43.36.png">
              <a:extLst>
                <a:ext uri="{FF2B5EF4-FFF2-40B4-BE49-F238E27FC236}">
                  <a16:creationId xmlns:a16="http://schemas.microsoft.com/office/drawing/2014/main" id="{FB2E9D25-D033-453E-BDB6-A6D8786F63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2" r="11302"/>
            <a:stretch/>
          </p:blipFill>
          <p:spPr>
            <a:xfrm>
              <a:off x="4313724" y="3853526"/>
              <a:ext cx="3048000" cy="1978442"/>
            </a:xfrm>
            <a:prstGeom prst="rect">
              <a:avLst/>
            </a:prstGeom>
          </p:spPr>
        </p:pic>
        <p:pic>
          <p:nvPicPr>
            <p:cNvPr id="35" name="Picture 34">
              <a:extLst>
                <a:ext uri="{FF2B5EF4-FFF2-40B4-BE49-F238E27FC236}">
                  <a16:creationId xmlns:a16="http://schemas.microsoft.com/office/drawing/2014/main" id="{F3C0FDB7-8DD5-4561-9384-B6870AEB5CB5}"/>
                </a:ext>
              </a:extLst>
            </p:cNvPr>
            <p:cNvPicPr>
              <a:picLocks noChangeAspect="1"/>
            </p:cNvPicPr>
            <p:nvPr/>
          </p:nvPicPr>
          <p:blipFill>
            <a:blip r:embed="rId4"/>
            <a:stretch>
              <a:fillRect/>
            </a:stretch>
          </p:blipFill>
          <p:spPr>
            <a:xfrm>
              <a:off x="3822836" y="3727146"/>
              <a:ext cx="4064000" cy="2282408"/>
            </a:xfrm>
            <a:prstGeom prst="rect">
              <a:avLst/>
            </a:prstGeom>
          </p:spPr>
        </p:pic>
      </p:grpSp>
      <p:sp>
        <p:nvSpPr>
          <p:cNvPr id="36" name="TextBox 35">
            <a:extLst>
              <a:ext uri="{FF2B5EF4-FFF2-40B4-BE49-F238E27FC236}">
                <a16:creationId xmlns:a16="http://schemas.microsoft.com/office/drawing/2014/main" id="{84A5559D-CA37-4B94-9F83-9975D6CC6AFA}"/>
              </a:ext>
            </a:extLst>
          </p:cNvPr>
          <p:cNvSpPr txBox="1"/>
          <p:nvPr/>
        </p:nvSpPr>
        <p:spPr>
          <a:xfrm>
            <a:off x="5043780" y="4659144"/>
            <a:ext cx="2896381" cy="1485022"/>
          </a:xfrm>
          <a:prstGeom prst="rect">
            <a:avLst/>
          </a:prstGeom>
          <a:noFill/>
        </p:spPr>
        <p:txBody>
          <a:bodyPr wrap="square" rtlCol="0">
            <a:spAutoFit/>
          </a:bodyPr>
          <a:lstStyle/>
          <a:p>
            <a:pPr algn="ctr"/>
            <a:br>
              <a:rPr lang="en-GB" sz="1050" dirty="0">
                <a:solidFill>
                  <a:schemeClr val="tx2"/>
                </a:solidFill>
              </a:rPr>
            </a:br>
            <a:r>
              <a:rPr lang="en-GB" sz="2000" dirty="0">
                <a:solidFill>
                  <a:schemeClr val="tx2"/>
                </a:solidFill>
              </a:rPr>
              <a:t>To find an apprenticeship visit </a:t>
            </a:r>
          </a:p>
          <a:p>
            <a:pPr algn="ctr"/>
            <a:r>
              <a:rPr lang="en-GB" sz="2000" dirty="0">
                <a:solidFill>
                  <a:schemeClr val="tx2"/>
                </a:solidFill>
              </a:rPr>
              <a:t>GOV.UK and search for apprenticeships</a:t>
            </a:r>
          </a:p>
        </p:txBody>
      </p:sp>
    </p:spTree>
    <p:extLst>
      <p:ext uri="{BB962C8B-B14F-4D97-AF65-F5344CB8AC3E}">
        <p14:creationId xmlns:p14="http://schemas.microsoft.com/office/powerpoint/2010/main" val="33936456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up)">
                                      <p:cBhvr>
                                        <p:cTn id="7" dur="500"/>
                                        <p:tgtEl>
                                          <p:spTgt spid="73"/>
                                        </p:tgtEl>
                                      </p:cBhvr>
                                    </p:animEffect>
                                  </p:childTnLst>
                                </p:cTn>
                              </p:par>
                              <p:par>
                                <p:cTn id="8" presetID="22" presetClass="entr" presetSubtype="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up)">
                                      <p:cBhvr>
                                        <p:cTn id="10" dur="500"/>
                                        <p:tgtEl>
                                          <p:spTgt spid="50"/>
                                        </p:tgtEl>
                                      </p:cBhvr>
                                    </p:animEffect>
                                  </p:childTnLst>
                                </p:cTn>
                              </p:par>
                              <p:par>
                                <p:cTn id="11" presetID="22" presetClass="entr" presetSubtype="1"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up)">
                                      <p:cBhvr>
                                        <p:cTn id="13" dur="500"/>
                                        <p:tgtEl>
                                          <p:spTgt spid="59"/>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up)">
                                      <p:cBhvr>
                                        <p:cTn id="17" dur="500"/>
                                        <p:tgtEl>
                                          <p:spTgt spid="74"/>
                                        </p:tgtEl>
                                      </p:cBhvr>
                                    </p:animEffect>
                                  </p:childTnLst>
                                </p:cTn>
                              </p:par>
                              <p:par>
                                <p:cTn id="18" presetID="22" presetClass="entr" presetSubtype="1"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up)">
                                      <p:cBhvr>
                                        <p:cTn id="20" dur="500"/>
                                        <p:tgtEl>
                                          <p:spTgt spid="56"/>
                                        </p:tgtEl>
                                      </p:cBhvr>
                                    </p:animEffect>
                                  </p:childTnLst>
                                </p:cTn>
                              </p:par>
                              <p:par>
                                <p:cTn id="21" presetID="22" presetClass="entr" presetSubtype="1"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up)">
                                      <p:cBhvr>
                                        <p:cTn id="23" dur="500"/>
                                        <p:tgtEl>
                                          <p:spTgt spid="67"/>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up)">
                                      <p:cBhvr>
                                        <p:cTn id="27" dur="500"/>
                                        <p:tgtEl>
                                          <p:spTgt spid="75"/>
                                        </p:tgtEl>
                                      </p:cBhvr>
                                    </p:animEffect>
                                  </p:childTnLst>
                                </p:cTn>
                              </p:par>
                              <p:par>
                                <p:cTn id="28" presetID="22" presetClass="entr" presetSubtype="1"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up)">
                                      <p:cBhvr>
                                        <p:cTn id="30" dur="500"/>
                                        <p:tgtEl>
                                          <p:spTgt spid="64"/>
                                        </p:tgtEl>
                                      </p:cBhvr>
                                    </p:animEffect>
                                  </p:childTnLst>
                                </p:cTn>
                              </p:par>
                              <p:par>
                                <p:cTn id="31" presetID="22" presetClass="entr" presetSubtype="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up)">
                                      <p:cBhvr>
                                        <p:cTn id="33" dur="500"/>
                                        <p:tgtEl>
                                          <p:spTgt spid="68"/>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wipe(up)">
                                      <p:cBhvr>
                                        <p:cTn id="37" dur="500"/>
                                        <p:tgtEl>
                                          <p:spTgt spid="71"/>
                                        </p:tgtEl>
                                      </p:cBhvr>
                                    </p:animEffect>
                                  </p:childTnLst>
                                </p:cTn>
                              </p:par>
                              <p:par>
                                <p:cTn id="38" presetID="22" presetClass="entr" presetSubtype="1"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500"/>
                                        <p:tgtEl>
                                          <p:spTgt spid="47"/>
                                        </p:tgtEl>
                                      </p:cBhvr>
                                    </p:animEffect>
                                  </p:childTnLst>
                                </p:cTn>
                              </p:par>
                              <p:par>
                                <p:cTn id="41" presetID="22" presetClass="entr" presetSubtype="1"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ipe(up)">
                                      <p:cBhvr>
                                        <p:cTn id="43" dur="500"/>
                                        <p:tgtEl>
                                          <p:spTgt spid="69"/>
                                        </p:tgtEl>
                                      </p:cBhvr>
                                    </p:animEffect>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up)">
                                      <p:cBhvr>
                                        <p:cTn id="47" dur="500"/>
                                        <p:tgtEl>
                                          <p:spTgt spid="72"/>
                                        </p:tgtEl>
                                      </p:cBhvr>
                                    </p:animEffect>
                                  </p:childTnLst>
                                </p:cTn>
                              </p:par>
                              <p:par>
                                <p:cTn id="48" presetID="22" presetClass="entr" presetSubtype="1" fill="hold"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up)">
                                      <p:cBhvr>
                                        <p:cTn id="50" dur="500"/>
                                        <p:tgtEl>
                                          <p:spTgt spid="53"/>
                                        </p:tgtEl>
                                      </p:cBhvr>
                                    </p:animEffect>
                                  </p:childTnLst>
                                </p:cTn>
                              </p:par>
                              <p:par>
                                <p:cTn id="51" presetID="22" presetClass="entr" presetSubtype="1" fill="hold"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wipe(up)">
                                      <p:cBhvr>
                                        <p:cTn id="5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320385" y="1494520"/>
            <a:ext cx="7992888" cy="461665"/>
          </a:xfrm>
          <a:prstGeom prst="rect">
            <a:avLst/>
          </a:prstGeom>
          <a:noFill/>
        </p:spPr>
        <p:txBody>
          <a:bodyPr wrap="square" rtlCol="0">
            <a:spAutoFit/>
          </a:bodyPr>
          <a:lstStyle/>
          <a:p>
            <a:r>
              <a:rPr lang="en-US" sz="2400" spc="-150" dirty="0">
                <a:solidFill>
                  <a:schemeClr val="tx2"/>
                </a:solidFill>
                <a:latin typeface="Montserrat" panose="02000505000000020004"/>
              </a:rPr>
              <a:t>https://www.lancsforum.co.uk/contact-details </a:t>
            </a:r>
          </a:p>
        </p:txBody>
      </p:sp>
      <p:pic>
        <p:nvPicPr>
          <p:cNvPr id="10" name="Picture 9">
            <a:extLst>
              <a:ext uri="{FF2B5EF4-FFF2-40B4-BE49-F238E27FC236}">
                <a16:creationId xmlns:a16="http://schemas.microsoft.com/office/drawing/2014/main" id="{65E7E87B-B54F-4224-A72B-EB34B0565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730" y="5754234"/>
            <a:ext cx="1411941" cy="911090"/>
          </a:xfrm>
          <a:prstGeom prst="rect">
            <a:avLst/>
          </a:prstGeom>
        </p:spPr>
      </p:pic>
      <p:pic>
        <p:nvPicPr>
          <p:cNvPr id="1028" name="Picture 4">
            <a:hlinkClick r:id="rId4"/>
            <a:extLst>
              <a:ext uri="{FF2B5EF4-FFF2-40B4-BE49-F238E27FC236}">
                <a16:creationId xmlns:a16="http://schemas.microsoft.com/office/drawing/2014/main" id="{1ECD6C28-E338-4E4C-91D4-1985F1C427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197" y="2439964"/>
            <a:ext cx="1041452" cy="5505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hlinkClick r:id="rId6"/>
            <a:extLst>
              <a:ext uri="{FF2B5EF4-FFF2-40B4-BE49-F238E27FC236}">
                <a16:creationId xmlns:a16="http://schemas.microsoft.com/office/drawing/2014/main" id="{F48FA425-BE9B-48B3-869F-48EEDD65DE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328" y="2688273"/>
            <a:ext cx="745501" cy="5471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hlinkClick r:id="rId8"/>
            <a:extLst>
              <a:ext uri="{FF2B5EF4-FFF2-40B4-BE49-F238E27FC236}">
                <a16:creationId xmlns:a16="http://schemas.microsoft.com/office/drawing/2014/main" id="{75D37595-AAFC-43E5-A517-793FE61F5B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151" y="3600204"/>
            <a:ext cx="1408040" cy="4776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hlinkClick r:id="rId10"/>
            <a:extLst>
              <a:ext uri="{FF2B5EF4-FFF2-40B4-BE49-F238E27FC236}">
                <a16:creationId xmlns:a16="http://schemas.microsoft.com/office/drawing/2014/main" id="{78266288-5361-4173-AEE6-931EF24B4DB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1704" y="2681018"/>
            <a:ext cx="1064195" cy="3891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hlinkClick r:id="rId12"/>
            <a:extLst>
              <a:ext uri="{FF2B5EF4-FFF2-40B4-BE49-F238E27FC236}">
                <a16:creationId xmlns:a16="http://schemas.microsoft.com/office/drawing/2014/main" id="{857A6F7F-734A-4DEC-9792-8122395C51E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68045" y="3429001"/>
            <a:ext cx="710534" cy="7105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hlinkClick r:id="rId14"/>
            <a:extLst>
              <a:ext uri="{FF2B5EF4-FFF2-40B4-BE49-F238E27FC236}">
                <a16:creationId xmlns:a16="http://schemas.microsoft.com/office/drawing/2014/main" id="{1096A5C9-67CF-470A-AD47-B9284017F44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508" y="4323513"/>
            <a:ext cx="824267" cy="82426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GP Strategies">
            <a:hlinkClick r:id="rId16"/>
            <a:extLst>
              <a:ext uri="{FF2B5EF4-FFF2-40B4-BE49-F238E27FC236}">
                <a16:creationId xmlns:a16="http://schemas.microsoft.com/office/drawing/2014/main" id="{FD6B0C64-608D-45C8-AF1C-8EA765F1C03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55481" y="3448482"/>
            <a:ext cx="905033" cy="47349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jtl training">
            <a:hlinkClick r:id="rId18"/>
            <a:extLst>
              <a:ext uri="{FF2B5EF4-FFF2-40B4-BE49-F238E27FC236}">
                <a16:creationId xmlns:a16="http://schemas.microsoft.com/office/drawing/2014/main" id="{875CB71F-3E60-4A94-85EA-E41D73DE25E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58956" y="4465655"/>
            <a:ext cx="14382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hlinkClick r:id="rId20"/>
            <a:extLst>
              <a:ext uri="{FF2B5EF4-FFF2-40B4-BE49-F238E27FC236}">
                <a16:creationId xmlns:a16="http://schemas.microsoft.com/office/drawing/2014/main" id="{41C5FC09-B870-42BC-AB53-271CBA47A0C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3780" y="4749415"/>
            <a:ext cx="1345931" cy="51584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hlinkClick r:id="rId22"/>
            <a:extLst>
              <a:ext uri="{FF2B5EF4-FFF2-40B4-BE49-F238E27FC236}">
                <a16:creationId xmlns:a16="http://schemas.microsoft.com/office/drawing/2014/main" id="{D7AC4846-28D0-4B42-8A46-C6A1955D2E1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26253" y="4689964"/>
            <a:ext cx="1411942" cy="4416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Description automatically generated">
            <a:hlinkClick r:id="rId24"/>
            <a:extLst>
              <a:ext uri="{FF2B5EF4-FFF2-40B4-BE49-F238E27FC236}">
                <a16:creationId xmlns:a16="http://schemas.microsoft.com/office/drawing/2014/main" id="{D213CF46-248A-4531-A40B-E62EB27260B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427984" y="5637012"/>
            <a:ext cx="1587864" cy="450953"/>
          </a:xfrm>
          <a:prstGeom prst="rect">
            <a:avLst/>
          </a:prstGeom>
        </p:spPr>
      </p:pic>
      <p:pic>
        <p:nvPicPr>
          <p:cNvPr id="11" name="Picture 10" descr="A picture containing object, clock, monitor, meter&#10;&#10;Description automatically generated">
            <a:hlinkClick r:id="rId26"/>
            <a:extLst>
              <a:ext uri="{FF2B5EF4-FFF2-40B4-BE49-F238E27FC236}">
                <a16:creationId xmlns:a16="http://schemas.microsoft.com/office/drawing/2014/main" id="{A1D00F3B-E0CF-4245-8F29-15416ADB4E4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678579" y="5018559"/>
            <a:ext cx="1184932" cy="332010"/>
          </a:xfrm>
          <a:prstGeom prst="rect">
            <a:avLst/>
          </a:prstGeom>
        </p:spPr>
      </p:pic>
      <p:pic>
        <p:nvPicPr>
          <p:cNvPr id="13" name="Picture 12" descr="A picture containing clock, drawing, food, light&#10;&#10;Description automatically generated">
            <a:hlinkClick r:id="rId28"/>
            <a:extLst>
              <a:ext uri="{FF2B5EF4-FFF2-40B4-BE49-F238E27FC236}">
                <a16:creationId xmlns:a16="http://schemas.microsoft.com/office/drawing/2014/main" id="{2F03D078-D6EB-4F37-BAE2-99CBE99752F3}"/>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746241" y="3608723"/>
            <a:ext cx="1269944" cy="313253"/>
          </a:xfrm>
          <a:prstGeom prst="rect">
            <a:avLst/>
          </a:prstGeom>
        </p:spPr>
      </p:pic>
      <p:pic>
        <p:nvPicPr>
          <p:cNvPr id="1050" name="Picture 26">
            <a:hlinkClick r:id="rId30"/>
            <a:extLst>
              <a:ext uri="{FF2B5EF4-FFF2-40B4-BE49-F238E27FC236}">
                <a16:creationId xmlns:a16="http://schemas.microsoft.com/office/drawing/2014/main" id="{16B22C84-F64A-4804-A0E9-030529C49DAF}"/>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224323" y="2722799"/>
            <a:ext cx="555628" cy="5354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hlinkClick r:id="rId32"/>
            <a:extLst>
              <a:ext uri="{FF2B5EF4-FFF2-40B4-BE49-F238E27FC236}">
                <a16:creationId xmlns:a16="http://schemas.microsoft.com/office/drawing/2014/main" id="{153B7D07-395B-4466-9F03-45A4ACBA06F4}"/>
              </a:ext>
            </a:extLst>
          </p:cNvPr>
          <p:cNvPicPr>
            <a:picLocks noChangeAspect="1"/>
          </p:cNvPicPr>
          <p:nvPr/>
        </p:nvPicPr>
        <p:blipFill>
          <a:blip r:embed="rId33"/>
          <a:stretch>
            <a:fillRect/>
          </a:stretch>
        </p:blipFill>
        <p:spPr>
          <a:xfrm>
            <a:off x="2061520" y="5723709"/>
            <a:ext cx="1587864" cy="477616"/>
          </a:xfrm>
          <a:prstGeom prst="rect">
            <a:avLst/>
          </a:prstGeom>
        </p:spPr>
      </p:pic>
      <p:pic>
        <p:nvPicPr>
          <p:cNvPr id="22" name="Picture 21" descr="A picture containing drawing, food&#10;&#10;Description automatically generated">
            <a:hlinkClick r:id="rId34"/>
            <a:extLst>
              <a:ext uri="{FF2B5EF4-FFF2-40B4-BE49-F238E27FC236}">
                <a16:creationId xmlns:a16="http://schemas.microsoft.com/office/drawing/2014/main" id="{7C7527EF-7AB2-4B44-857C-E5545FD46607}"/>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099665" y="5484461"/>
            <a:ext cx="1176528" cy="603504"/>
          </a:xfrm>
          <a:prstGeom prst="rect">
            <a:avLst/>
          </a:prstGeom>
        </p:spPr>
      </p:pic>
      <p:pic>
        <p:nvPicPr>
          <p:cNvPr id="24" name="Picture 23" descr="A picture containing drawing&#10;&#10;Description automatically generated">
            <a:hlinkClick r:id="rId36"/>
            <a:extLst>
              <a:ext uri="{FF2B5EF4-FFF2-40B4-BE49-F238E27FC236}">
                <a16:creationId xmlns:a16="http://schemas.microsoft.com/office/drawing/2014/main" id="{A2FFF547-EDBF-4284-8276-825D65B0FE64}"/>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6271045" y="3803867"/>
            <a:ext cx="620805" cy="620805"/>
          </a:xfrm>
          <a:prstGeom prst="rect">
            <a:avLst/>
          </a:prstGeom>
        </p:spPr>
      </p:pic>
      <p:pic>
        <p:nvPicPr>
          <p:cNvPr id="1052" name="Picture 28" descr="Image result for UClan">
            <a:hlinkClick r:id="rId38"/>
            <a:extLst>
              <a:ext uri="{FF2B5EF4-FFF2-40B4-BE49-F238E27FC236}">
                <a16:creationId xmlns:a16="http://schemas.microsoft.com/office/drawing/2014/main" id="{FCA10A5E-D406-4670-A005-07CA1C3F61B1}"/>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704513" y="2290294"/>
            <a:ext cx="745501" cy="74550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hlinkClick r:id="rId40"/>
            <a:extLst>
              <a:ext uri="{FF2B5EF4-FFF2-40B4-BE49-F238E27FC236}">
                <a16:creationId xmlns:a16="http://schemas.microsoft.com/office/drawing/2014/main" id="{C88E5C1C-7B97-4B8D-B4B5-0C64FC34F060}"/>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768594" y="2449459"/>
            <a:ext cx="657542" cy="510712"/>
          </a:xfrm>
          <a:prstGeom prst="rect">
            <a:avLst/>
          </a:prstGeom>
          <a:noFill/>
          <a:extLst>
            <a:ext uri="{909E8E84-426E-40DD-AFC4-6F175D3DCCD1}">
              <a14:hiddenFill xmlns:a14="http://schemas.microsoft.com/office/drawing/2010/main">
                <a:solidFill>
                  <a:srgbClr val="FFFFFF"/>
                </a:solidFill>
              </a14:hiddenFill>
            </a:ext>
          </a:extLst>
        </p:spPr>
      </p:pic>
      <p:sp>
        <p:nvSpPr>
          <p:cNvPr id="49" name="Title 1">
            <a:extLst>
              <a:ext uri="{FF2B5EF4-FFF2-40B4-BE49-F238E27FC236}">
                <a16:creationId xmlns:a16="http://schemas.microsoft.com/office/drawing/2014/main" id="{C5D3B8F7-0B50-4011-A999-AEE3C4FAA0DB}"/>
              </a:ext>
            </a:extLst>
          </p:cNvPr>
          <p:cNvSpPr>
            <a:spLocks noGrp="1"/>
          </p:cNvSpPr>
          <p:nvPr>
            <p:ph type="ctrTitle"/>
          </p:nvPr>
        </p:nvSpPr>
        <p:spPr>
          <a:xfrm>
            <a:off x="358775" y="368300"/>
            <a:ext cx="5319803" cy="800100"/>
          </a:xfrm>
        </p:spPr>
        <p:txBody>
          <a:bodyPr>
            <a:noAutofit/>
          </a:bodyPr>
          <a:lstStyle/>
          <a:p>
            <a:pPr eaLnBrk="1" hangingPunct="1"/>
            <a:r>
              <a:rPr lang="en-GB" altLang="en-US" b="1" dirty="0"/>
              <a:t>Your local College, </a:t>
            </a:r>
            <a:br>
              <a:rPr lang="en-GB" altLang="en-US" b="1" dirty="0"/>
            </a:br>
            <a:r>
              <a:rPr lang="en-GB" altLang="en-US" b="1" dirty="0"/>
              <a:t>Training Provider and University</a:t>
            </a:r>
            <a:br>
              <a:rPr lang="en-GB" altLang="en-US" b="1" dirty="0"/>
            </a:br>
            <a:endParaRPr lang="en-GB" altLang="en-US" b="1" dirty="0">
              <a:solidFill>
                <a:srgbClr val="000000"/>
              </a:solidFill>
            </a:endParaRPr>
          </a:p>
        </p:txBody>
      </p:sp>
    </p:spTree>
    <p:extLst>
      <p:ext uri="{BB962C8B-B14F-4D97-AF65-F5344CB8AC3E}">
        <p14:creationId xmlns:p14="http://schemas.microsoft.com/office/powerpoint/2010/main" val="77204488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235937" y="1057672"/>
            <a:ext cx="7992888" cy="646331"/>
          </a:xfrm>
          <a:prstGeom prst="rect">
            <a:avLst/>
          </a:prstGeom>
          <a:noFill/>
        </p:spPr>
        <p:txBody>
          <a:bodyPr wrap="square" rtlCol="0">
            <a:spAutoFit/>
          </a:bodyPr>
          <a:lstStyle/>
          <a:p>
            <a:r>
              <a:rPr lang="en-US" sz="3600" spc="-150" dirty="0">
                <a:solidFill>
                  <a:schemeClr val="tx2"/>
                </a:solidFill>
                <a:latin typeface="Montserrat" panose="02000505000000020004" pitchFamily="2" charset="0"/>
              </a:rPr>
              <a:t> </a:t>
            </a:r>
            <a:r>
              <a:rPr lang="en-US" sz="2400" spc="-150" dirty="0">
                <a:solidFill>
                  <a:schemeClr val="tx2"/>
                </a:solidFill>
                <a:latin typeface="Montserrat" panose="02000505000000020004"/>
              </a:rPr>
              <a:t>https://www.lancsforum.co.uk/sorted </a:t>
            </a:r>
          </a:p>
        </p:txBody>
      </p:sp>
      <p:sp>
        <p:nvSpPr>
          <p:cNvPr id="4" name="Title 3">
            <a:extLst>
              <a:ext uri="{FF2B5EF4-FFF2-40B4-BE49-F238E27FC236}">
                <a16:creationId xmlns:a16="http://schemas.microsoft.com/office/drawing/2014/main" id="{36CB10C7-A6B1-42AB-BCF1-0A03420F8CF2}"/>
              </a:ext>
            </a:extLst>
          </p:cNvPr>
          <p:cNvSpPr>
            <a:spLocks noGrp="1"/>
          </p:cNvSpPr>
          <p:nvPr>
            <p:ph type="ctrTitle"/>
          </p:nvPr>
        </p:nvSpPr>
        <p:spPr>
          <a:xfrm>
            <a:off x="359532" y="368660"/>
            <a:ext cx="4608512" cy="400110"/>
          </a:xfrm>
        </p:spPr>
        <p:txBody>
          <a:bodyPr/>
          <a:lstStyle/>
          <a:p>
            <a:r>
              <a:rPr lang="en-GB" dirty="0"/>
              <a:t>Where else to look?</a:t>
            </a:r>
          </a:p>
        </p:txBody>
      </p:sp>
      <p:pic>
        <p:nvPicPr>
          <p:cNvPr id="10" name="Picture 9">
            <a:extLst>
              <a:ext uri="{FF2B5EF4-FFF2-40B4-BE49-F238E27FC236}">
                <a16:creationId xmlns:a16="http://schemas.microsoft.com/office/drawing/2014/main" id="{65E7E87B-B54F-4224-A72B-EB34B0565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730" y="5754234"/>
            <a:ext cx="1411941" cy="911090"/>
          </a:xfrm>
          <a:prstGeom prst="rect">
            <a:avLst/>
          </a:prstGeom>
        </p:spPr>
      </p:pic>
      <p:pic>
        <p:nvPicPr>
          <p:cNvPr id="5" name="Picture 4">
            <a:hlinkClick r:id="rId4"/>
            <a:extLst>
              <a:ext uri="{FF2B5EF4-FFF2-40B4-BE49-F238E27FC236}">
                <a16:creationId xmlns:a16="http://schemas.microsoft.com/office/drawing/2014/main" id="{6A49C07D-626C-4B5B-9DB5-488FE2CBB6D2}"/>
              </a:ext>
            </a:extLst>
          </p:cNvPr>
          <p:cNvPicPr>
            <a:picLocks noChangeAspect="1"/>
          </p:cNvPicPr>
          <p:nvPr/>
        </p:nvPicPr>
        <p:blipFill>
          <a:blip r:embed="rId5"/>
          <a:stretch>
            <a:fillRect/>
          </a:stretch>
        </p:blipFill>
        <p:spPr>
          <a:xfrm rot="10800000">
            <a:off x="1941366" y="2960942"/>
            <a:ext cx="5261268" cy="1584176"/>
          </a:xfrm>
          <a:prstGeom prst="rect">
            <a:avLst/>
          </a:prstGeom>
        </p:spPr>
      </p:pic>
    </p:spTree>
    <p:extLst>
      <p:ext uri="{BB962C8B-B14F-4D97-AF65-F5344CB8AC3E}">
        <p14:creationId xmlns:p14="http://schemas.microsoft.com/office/powerpoint/2010/main" val="314232424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5F0351B5-9947-4020-B29C-676E604778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59" y="5921833"/>
            <a:ext cx="1392277" cy="789904"/>
          </a:xfrm>
          <a:prstGeom prst="rect">
            <a:avLst/>
          </a:prstGeom>
        </p:spPr>
      </p:pic>
      <p:sp>
        <p:nvSpPr>
          <p:cNvPr id="2" name="Title 1"/>
          <p:cNvSpPr>
            <a:spLocks noGrp="1"/>
          </p:cNvSpPr>
          <p:nvPr>
            <p:ph type="ctrTitle"/>
          </p:nvPr>
        </p:nvSpPr>
        <p:spPr>
          <a:xfrm>
            <a:off x="359532" y="368660"/>
            <a:ext cx="5724636" cy="400110"/>
          </a:xfrm>
        </p:spPr>
        <p:txBody>
          <a:bodyPr/>
          <a:lstStyle/>
          <a:p>
            <a:r>
              <a:rPr lang="en-GB" dirty="0">
                <a:solidFill>
                  <a:srgbClr val="2F8FD1"/>
                </a:solidFill>
              </a:rPr>
              <a:t>What are apprenticeships?</a:t>
            </a:r>
          </a:p>
        </p:txBody>
      </p:sp>
      <p:grpSp>
        <p:nvGrpSpPr>
          <p:cNvPr id="65" name="Group 64">
            <a:extLst>
              <a:ext uri="{FF2B5EF4-FFF2-40B4-BE49-F238E27FC236}">
                <a16:creationId xmlns:a16="http://schemas.microsoft.com/office/drawing/2014/main" id="{C8D6FC64-3023-4CD7-A6C7-21D9C63B1894}"/>
              </a:ext>
            </a:extLst>
          </p:cNvPr>
          <p:cNvGrpSpPr/>
          <p:nvPr/>
        </p:nvGrpSpPr>
        <p:grpSpPr>
          <a:xfrm>
            <a:off x="-67810" y="4900548"/>
            <a:ext cx="2437667" cy="853315"/>
            <a:chOff x="7231532" y="4691614"/>
            <a:chExt cx="2437667" cy="853315"/>
          </a:xfrm>
        </p:grpSpPr>
        <p:grpSp>
          <p:nvGrpSpPr>
            <p:cNvPr id="66" name="Group 65">
              <a:extLst>
                <a:ext uri="{FF2B5EF4-FFF2-40B4-BE49-F238E27FC236}">
                  <a16:creationId xmlns:a16="http://schemas.microsoft.com/office/drawing/2014/main" id="{187BACEC-A020-44C5-9D04-32AC293C5D56}"/>
                </a:ext>
              </a:extLst>
            </p:cNvPr>
            <p:cNvGrpSpPr/>
            <p:nvPr/>
          </p:nvGrpSpPr>
          <p:grpSpPr>
            <a:xfrm>
              <a:off x="7231532" y="4691614"/>
              <a:ext cx="2437667" cy="853315"/>
              <a:chOff x="1240169" y="1651346"/>
              <a:chExt cx="2437667" cy="853315"/>
            </a:xfrm>
          </p:grpSpPr>
          <p:sp>
            <p:nvSpPr>
              <p:cNvPr id="70" name="Oval 69">
                <a:extLst>
                  <a:ext uri="{FF2B5EF4-FFF2-40B4-BE49-F238E27FC236}">
                    <a16:creationId xmlns:a16="http://schemas.microsoft.com/office/drawing/2014/main" id="{C9425CD3-6BF2-4D85-A588-08C4AB559D37}"/>
                  </a:ext>
                </a:extLst>
              </p:cNvPr>
              <p:cNvSpPr/>
              <p:nvPr/>
            </p:nvSpPr>
            <p:spPr>
              <a:xfrm>
                <a:off x="2175539" y="1651346"/>
                <a:ext cx="566928" cy="567633"/>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614C4555-3CE3-4513-893C-EF76EBB9281E}"/>
                  </a:ext>
                </a:extLst>
              </p:cNvPr>
              <p:cNvSpPr txBox="1"/>
              <p:nvPr/>
            </p:nvSpPr>
            <p:spPr>
              <a:xfrm>
                <a:off x="1240169" y="2217210"/>
                <a:ext cx="2437667" cy="287451"/>
              </a:xfrm>
              <a:prstGeom prst="rect">
                <a:avLst/>
              </a:prstGeom>
              <a:noFill/>
            </p:spPr>
            <p:txBody>
              <a:bodyPr wrap="square" rtlCol="0">
                <a:spAutoFit/>
              </a:bodyPr>
              <a:lstStyle/>
              <a:p>
                <a:pPr algn="ctr">
                  <a:lnSpc>
                    <a:spcPct val="130000"/>
                  </a:lnSpc>
                </a:pP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Earn a wage</a:t>
                </a:r>
              </a:p>
            </p:txBody>
          </p:sp>
        </p:grpSp>
        <p:grpSp>
          <p:nvGrpSpPr>
            <p:cNvPr id="67" name="Group 85">
              <a:extLst>
                <a:ext uri="{FF2B5EF4-FFF2-40B4-BE49-F238E27FC236}">
                  <a16:creationId xmlns:a16="http://schemas.microsoft.com/office/drawing/2014/main" id="{DD8C47C1-D0CF-4408-A7C7-D6624B9440D0}"/>
                </a:ext>
              </a:extLst>
            </p:cNvPr>
            <p:cNvGrpSpPr/>
            <p:nvPr/>
          </p:nvGrpSpPr>
          <p:grpSpPr>
            <a:xfrm>
              <a:off x="8279117" y="4746965"/>
              <a:ext cx="342496" cy="455162"/>
              <a:chOff x="5575100" y="3734191"/>
              <a:chExt cx="315602" cy="419419"/>
            </a:xfrm>
            <a:solidFill>
              <a:srgbClr val="F6510A"/>
            </a:solidFill>
          </p:grpSpPr>
          <p:sp>
            <p:nvSpPr>
              <p:cNvPr id="68" name="Freeform 108">
                <a:extLst>
                  <a:ext uri="{FF2B5EF4-FFF2-40B4-BE49-F238E27FC236}">
                    <a16:creationId xmlns:a16="http://schemas.microsoft.com/office/drawing/2014/main" id="{335A8A69-0E90-4E1F-BDC0-2427C294B947}"/>
                  </a:ext>
                </a:extLst>
              </p:cNvPr>
              <p:cNvSpPr>
                <a:spLocks noEditPoints="1"/>
              </p:cNvSpPr>
              <p:nvPr/>
            </p:nvSpPr>
            <p:spPr bwMode="auto">
              <a:xfrm>
                <a:off x="5575100" y="3734191"/>
                <a:ext cx="315602" cy="419419"/>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solidFill>
                <a:srgbClr val="2F8FD1"/>
              </a:solidFill>
              <a:ln w="9525">
                <a:solidFill>
                  <a:srgbClr val="2F8FD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09">
                <a:extLst>
                  <a:ext uri="{FF2B5EF4-FFF2-40B4-BE49-F238E27FC236}">
                    <a16:creationId xmlns:a16="http://schemas.microsoft.com/office/drawing/2014/main" id="{980DF708-FC88-49EA-BE6F-CEC5F77B40CD}"/>
                  </a:ext>
                </a:extLst>
              </p:cNvPr>
              <p:cNvSpPr>
                <a:spLocks/>
              </p:cNvSpPr>
              <p:nvPr/>
            </p:nvSpPr>
            <p:spPr bwMode="auto">
              <a:xfrm>
                <a:off x="5732901" y="3788176"/>
                <a:ext cx="103817" cy="103817"/>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solidFill>
                <a:srgbClr val="2F8FD1"/>
              </a:solidFill>
              <a:ln w="9525">
                <a:solidFill>
                  <a:srgbClr val="2F8FD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72" name="Group 71">
            <a:extLst>
              <a:ext uri="{FF2B5EF4-FFF2-40B4-BE49-F238E27FC236}">
                <a16:creationId xmlns:a16="http://schemas.microsoft.com/office/drawing/2014/main" id="{DCDDD213-042D-49DB-88EB-3980EACD1610}"/>
              </a:ext>
            </a:extLst>
          </p:cNvPr>
          <p:cNvGrpSpPr/>
          <p:nvPr/>
        </p:nvGrpSpPr>
        <p:grpSpPr>
          <a:xfrm>
            <a:off x="6509610" y="4840448"/>
            <a:ext cx="2437667" cy="996751"/>
            <a:chOff x="-433895" y="2294673"/>
            <a:chExt cx="2437667" cy="996751"/>
          </a:xfrm>
        </p:grpSpPr>
        <p:grpSp>
          <p:nvGrpSpPr>
            <p:cNvPr id="73" name="Group 72">
              <a:extLst>
                <a:ext uri="{FF2B5EF4-FFF2-40B4-BE49-F238E27FC236}">
                  <a16:creationId xmlns:a16="http://schemas.microsoft.com/office/drawing/2014/main" id="{0B203096-928B-4C1C-9151-B918423B3ABF}"/>
                </a:ext>
              </a:extLst>
            </p:cNvPr>
            <p:cNvGrpSpPr/>
            <p:nvPr/>
          </p:nvGrpSpPr>
          <p:grpSpPr>
            <a:xfrm>
              <a:off x="-433895" y="2294673"/>
              <a:ext cx="2437667" cy="996751"/>
              <a:chOff x="1240169" y="1651346"/>
              <a:chExt cx="2437667" cy="996751"/>
            </a:xfrm>
          </p:grpSpPr>
          <p:sp>
            <p:nvSpPr>
              <p:cNvPr id="75" name="Oval 74">
                <a:extLst>
                  <a:ext uri="{FF2B5EF4-FFF2-40B4-BE49-F238E27FC236}">
                    <a16:creationId xmlns:a16="http://schemas.microsoft.com/office/drawing/2014/main" id="{80D52645-2CAD-4883-AAE8-EE498379BCF0}"/>
                  </a:ext>
                </a:extLst>
              </p:cNvPr>
              <p:cNvSpPr/>
              <p:nvPr/>
            </p:nvSpPr>
            <p:spPr>
              <a:xfrm>
                <a:off x="2175539" y="1651346"/>
                <a:ext cx="566928" cy="567633"/>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618CA0A5-2012-4B67-B297-AC777D9D8DAB}"/>
                  </a:ext>
                </a:extLst>
              </p:cNvPr>
              <p:cNvSpPr txBox="1"/>
              <p:nvPr/>
            </p:nvSpPr>
            <p:spPr>
              <a:xfrm>
                <a:off x="1240169" y="2217210"/>
                <a:ext cx="2437667" cy="430887"/>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Real job with </a:t>
                </a:r>
                <a:b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b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real responsibilities</a:t>
                </a:r>
              </a:p>
            </p:txBody>
          </p:sp>
        </p:grpSp>
        <p:sp>
          <p:nvSpPr>
            <p:cNvPr id="74" name="Freeform 23">
              <a:extLst>
                <a:ext uri="{FF2B5EF4-FFF2-40B4-BE49-F238E27FC236}">
                  <a16:creationId xmlns:a16="http://schemas.microsoft.com/office/drawing/2014/main" id="{37A99D43-E0E8-40AE-BB17-A31F2E98F60B}"/>
                </a:ext>
              </a:extLst>
            </p:cNvPr>
            <p:cNvSpPr>
              <a:spLocks noEditPoints="1"/>
            </p:cNvSpPr>
            <p:nvPr/>
          </p:nvSpPr>
          <p:spPr bwMode="auto">
            <a:xfrm>
              <a:off x="579889" y="2415276"/>
              <a:ext cx="410096" cy="340246"/>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2F8FD1"/>
            </a:solidFill>
            <a:ln w="9525">
              <a:solidFill>
                <a:srgbClr val="2F8FD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76">
            <a:extLst>
              <a:ext uri="{FF2B5EF4-FFF2-40B4-BE49-F238E27FC236}">
                <a16:creationId xmlns:a16="http://schemas.microsoft.com/office/drawing/2014/main" id="{381FC6D2-737F-4566-9068-279D8CB13BC1}"/>
              </a:ext>
            </a:extLst>
          </p:cNvPr>
          <p:cNvGrpSpPr/>
          <p:nvPr/>
        </p:nvGrpSpPr>
        <p:grpSpPr>
          <a:xfrm>
            <a:off x="4821726" y="4868498"/>
            <a:ext cx="2437667" cy="996751"/>
            <a:chOff x="-396552" y="3720924"/>
            <a:chExt cx="2437667" cy="996751"/>
          </a:xfrm>
        </p:grpSpPr>
        <p:grpSp>
          <p:nvGrpSpPr>
            <p:cNvPr id="78" name="Group 77">
              <a:extLst>
                <a:ext uri="{FF2B5EF4-FFF2-40B4-BE49-F238E27FC236}">
                  <a16:creationId xmlns:a16="http://schemas.microsoft.com/office/drawing/2014/main" id="{56F07347-A8D8-4E79-BE06-AF978907032B}"/>
                </a:ext>
              </a:extLst>
            </p:cNvPr>
            <p:cNvGrpSpPr/>
            <p:nvPr/>
          </p:nvGrpSpPr>
          <p:grpSpPr>
            <a:xfrm>
              <a:off x="-396552" y="3720924"/>
              <a:ext cx="2437667" cy="996751"/>
              <a:chOff x="1240169" y="1651346"/>
              <a:chExt cx="2437667" cy="996751"/>
            </a:xfrm>
          </p:grpSpPr>
          <p:sp>
            <p:nvSpPr>
              <p:cNvPr id="83" name="Oval 82">
                <a:extLst>
                  <a:ext uri="{FF2B5EF4-FFF2-40B4-BE49-F238E27FC236}">
                    <a16:creationId xmlns:a16="http://schemas.microsoft.com/office/drawing/2014/main" id="{6B2AE521-C87E-497E-AA2F-28F1891C61E9}"/>
                  </a:ext>
                </a:extLst>
              </p:cNvPr>
              <p:cNvSpPr/>
              <p:nvPr/>
            </p:nvSpPr>
            <p:spPr>
              <a:xfrm>
                <a:off x="2175539" y="1651346"/>
                <a:ext cx="566928" cy="567633"/>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05070B00-CCE2-41ED-8F9F-B5E0EE6E64DC}"/>
                  </a:ext>
                </a:extLst>
              </p:cNvPr>
              <p:cNvSpPr txBox="1"/>
              <p:nvPr/>
            </p:nvSpPr>
            <p:spPr>
              <a:xfrm>
                <a:off x="1240169" y="2217210"/>
                <a:ext cx="2437667" cy="430887"/>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Contract of employment</a:t>
                </a:r>
              </a:p>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including holiday pay</a:t>
                </a:r>
              </a:p>
            </p:txBody>
          </p:sp>
        </p:grpSp>
        <p:grpSp>
          <p:nvGrpSpPr>
            <p:cNvPr id="79" name="Group 77">
              <a:extLst>
                <a:ext uri="{FF2B5EF4-FFF2-40B4-BE49-F238E27FC236}">
                  <a16:creationId xmlns:a16="http://schemas.microsoft.com/office/drawing/2014/main" id="{6F0AE385-3720-40B9-9B47-80ED1570E058}"/>
                </a:ext>
              </a:extLst>
            </p:cNvPr>
            <p:cNvGrpSpPr/>
            <p:nvPr/>
          </p:nvGrpSpPr>
          <p:grpSpPr>
            <a:xfrm>
              <a:off x="625120" y="3852887"/>
              <a:ext cx="394322" cy="301938"/>
              <a:chOff x="5552261" y="1554043"/>
              <a:chExt cx="363359" cy="278229"/>
            </a:xfrm>
            <a:solidFill>
              <a:srgbClr val="F6510A"/>
            </a:solidFill>
          </p:grpSpPr>
          <p:sp>
            <p:nvSpPr>
              <p:cNvPr id="80" name="Freeform 96">
                <a:extLst>
                  <a:ext uri="{FF2B5EF4-FFF2-40B4-BE49-F238E27FC236}">
                    <a16:creationId xmlns:a16="http://schemas.microsoft.com/office/drawing/2014/main" id="{79C74613-1FC9-4F89-93DB-90246F2A49E9}"/>
                  </a:ext>
                </a:extLst>
              </p:cNvPr>
              <p:cNvSpPr>
                <a:spLocks/>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solidFill>
                <a:srgbClr val="2F8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97">
                <a:extLst>
                  <a:ext uri="{FF2B5EF4-FFF2-40B4-BE49-F238E27FC236}">
                    <a16:creationId xmlns:a16="http://schemas.microsoft.com/office/drawing/2014/main" id="{2C844AA8-3162-4442-B869-ACB93FBA0D04}"/>
                  </a:ext>
                </a:extLst>
              </p:cNvPr>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solidFill>
                <a:srgbClr val="2F8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Rectangle 98">
                <a:extLst>
                  <a:ext uri="{FF2B5EF4-FFF2-40B4-BE49-F238E27FC236}">
                    <a16:creationId xmlns:a16="http://schemas.microsoft.com/office/drawing/2014/main" id="{C8A6C4C1-44BD-48A2-90DA-9FBEC8AB8AFC}"/>
                  </a:ext>
                </a:extLst>
              </p:cNvPr>
              <p:cNvSpPr>
                <a:spLocks noChangeArrowheads="1"/>
              </p:cNvSpPr>
              <p:nvPr/>
            </p:nvSpPr>
            <p:spPr bwMode="auto">
              <a:xfrm>
                <a:off x="5710062" y="1715997"/>
                <a:ext cx="45679" cy="186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85" name="Group 84">
            <a:extLst>
              <a:ext uri="{FF2B5EF4-FFF2-40B4-BE49-F238E27FC236}">
                <a16:creationId xmlns:a16="http://schemas.microsoft.com/office/drawing/2014/main" id="{A2AF70D8-26BC-4B34-A842-31062EA6609C}"/>
              </a:ext>
            </a:extLst>
          </p:cNvPr>
          <p:cNvGrpSpPr/>
          <p:nvPr/>
        </p:nvGrpSpPr>
        <p:grpSpPr>
          <a:xfrm>
            <a:off x="3021364" y="4873892"/>
            <a:ext cx="2437667" cy="996751"/>
            <a:chOff x="7102510" y="3155703"/>
            <a:chExt cx="2437667" cy="996751"/>
          </a:xfrm>
        </p:grpSpPr>
        <p:grpSp>
          <p:nvGrpSpPr>
            <p:cNvPr id="86" name="Group 85">
              <a:extLst>
                <a:ext uri="{FF2B5EF4-FFF2-40B4-BE49-F238E27FC236}">
                  <a16:creationId xmlns:a16="http://schemas.microsoft.com/office/drawing/2014/main" id="{F4F8A96D-0C27-40F0-A147-5D11C4EE63D6}"/>
                </a:ext>
              </a:extLst>
            </p:cNvPr>
            <p:cNvGrpSpPr/>
            <p:nvPr/>
          </p:nvGrpSpPr>
          <p:grpSpPr>
            <a:xfrm>
              <a:off x="7102510" y="3155703"/>
              <a:ext cx="2437667" cy="996751"/>
              <a:chOff x="1240169" y="1651346"/>
              <a:chExt cx="2437667" cy="996751"/>
            </a:xfrm>
          </p:grpSpPr>
          <p:sp>
            <p:nvSpPr>
              <p:cNvPr id="88" name="Oval 87">
                <a:extLst>
                  <a:ext uri="{FF2B5EF4-FFF2-40B4-BE49-F238E27FC236}">
                    <a16:creationId xmlns:a16="http://schemas.microsoft.com/office/drawing/2014/main" id="{15448B53-9122-44C0-89FC-2AB17771F035}"/>
                  </a:ext>
                </a:extLst>
              </p:cNvPr>
              <p:cNvSpPr/>
              <p:nvPr/>
            </p:nvSpPr>
            <p:spPr>
              <a:xfrm>
                <a:off x="2175539" y="1651346"/>
                <a:ext cx="566928" cy="567633"/>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3E59C990-1035-425E-AF5A-92A8FE26D8CA}"/>
                  </a:ext>
                </a:extLst>
              </p:cNvPr>
              <p:cNvSpPr txBox="1"/>
              <p:nvPr/>
            </p:nvSpPr>
            <p:spPr>
              <a:xfrm>
                <a:off x="1240169" y="2217210"/>
                <a:ext cx="2437667" cy="430887"/>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Study towards a</a:t>
                </a:r>
              </a:p>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job related qualification</a:t>
                </a:r>
              </a:p>
            </p:txBody>
          </p:sp>
        </p:grpSp>
        <p:sp>
          <p:nvSpPr>
            <p:cNvPr id="87" name="Freeform 33">
              <a:extLst>
                <a:ext uri="{FF2B5EF4-FFF2-40B4-BE49-F238E27FC236}">
                  <a16:creationId xmlns:a16="http://schemas.microsoft.com/office/drawing/2014/main" id="{FF044416-A167-4DB2-BF3E-8AB97B895B6E}"/>
                </a:ext>
              </a:extLst>
            </p:cNvPr>
            <p:cNvSpPr>
              <a:spLocks noEditPoints="1"/>
            </p:cNvSpPr>
            <p:nvPr/>
          </p:nvSpPr>
          <p:spPr bwMode="auto">
            <a:xfrm>
              <a:off x="8136030" y="3230104"/>
              <a:ext cx="370626" cy="3789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2F8FD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90" name="Group 89">
            <a:extLst>
              <a:ext uri="{FF2B5EF4-FFF2-40B4-BE49-F238E27FC236}">
                <a16:creationId xmlns:a16="http://schemas.microsoft.com/office/drawing/2014/main" id="{2383E0C9-1E71-4618-87CD-02F091DCDADA}"/>
              </a:ext>
            </a:extLst>
          </p:cNvPr>
          <p:cNvGrpSpPr/>
          <p:nvPr/>
        </p:nvGrpSpPr>
        <p:grpSpPr>
          <a:xfrm>
            <a:off x="1450486" y="4868498"/>
            <a:ext cx="2437667" cy="996751"/>
            <a:chOff x="7164288" y="1677153"/>
            <a:chExt cx="2437667" cy="996751"/>
          </a:xfrm>
        </p:grpSpPr>
        <p:grpSp>
          <p:nvGrpSpPr>
            <p:cNvPr id="91" name="Group 90">
              <a:extLst>
                <a:ext uri="{FF2B5EF4-FFF2-40B4-BE49-F238E27FC236}">
                  <a16:creationId xmlns:a16="http://schemas.microsoft.com/office/drawing/2014/main" id="{118D2B20-23B9-4B31-AF42-3A4786D1BEBA}"/>
                </a:ext>
              </a:extLst>
            </p:cNvPr>
            <p:cNvGrpSpPr/>
            <p:nvPr/>
          </p:nvGrpSpPr>
          <p:grpSpPr>
            <a:xfrm>
              <a:off x="7164288" y="1677153"/>
              <a:ext cx="2437667" cy="996751"/>
              <a:chOff x="1240169" y="1651346"/>
              <a:chExt cx="2437667" cy="996751"/>
            </a:xfrm>
          </p:grpSpPr>
          <p:sp>
            <p:nvSpPr>
              <p:cNvPr id="95" name="Oval 94">
                <a:extLst>
                  <a:ext uri="{FF2B5EF4-FFF2-40B4-BE49-F238E27FC236}">
                    <a16:creationId xmlns:a16="http://schemas.microsoft.com/office/drawing/2014/main" id="{C3DED97F-9607-46AD-B54A-2ECFF1F4476B}"/>
                  </a:ext>
                </a:extLst>
              </p:cNvPr>
              <p:cNvSpPr/>
              <p:nvPr/>
            </p:nvSpPr>
            <p:spPr>
              <a:xfrm>
                <a:off x="2175539" y="1651346"/>
                <a:ext cx="566928" cy="567633"/>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9545DE2C-41C3-4971-B63F-FB556F34EBD6}"/>
                  </a:ext>
                </a:extLst>
              </p:cNvPr>
              <p:cNvSpPr txBox="1"/>
              <p:nvPr/>
            </p:nvSpPr>
            <p:spPr>
              <a:xfrm>
                <a:off x="1240169" y="2217210"/>
                <a:ext cx="2437667" cy="430887"/>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Work for at least</a:t>
                </a:r>
              </a:p>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30 hours per week</a:t>
                </a:r>
              </a:p>
            </p:txBody>
          </p:sp>
        </p:grpSp>
        <p:grpSp>
          <p:nvGrpSpPr>
            <p:cNvPr id="92" name="Group 75">
              <a:extLst>
                <a:ext uri="{FF2B5EF4-FFF2-40B4-BE49-F238E27FC236}">
                  <a16:creationId xmlns:a16="http://schemas.microsoft.com/office/drawing/2014/main" id="{12DA68A7-28BB-4903-A7CA-00200FD72C0C}"/>
                </a:ext>
              </a:extLst>
            </p:cNvPr>
            <p:cNvGrpSpPr/>
            <p:nvPr/>
          </p:nvGrpSpPr>
          <p:grpSpPr>
            <a:xfrm>
              <a:off x="8205112" y="1787467"/>
              <a:ext cx="356018" cy="347004"/>
              <a:chOff x="4080141" y="798258"/>
              <a:chExt cx="328062" cy="319755"/>
            </a:xfrm>
            <a:solidFill>
              <a:srgbClr val="F6510A"/>
            </a:solidFill>
          </p:grpSpPr>
          <p:sp>
            <p:nvSpPr>
              <p:cNvPr id="93" name="Freeform 76">
                <a:extLst>
                  <a:ext uri="{FF2B5EF4-FFF2-40B4-BE49-F238E27FC236}">
                    <a16:creationId xmlns:a16="http://schemas.microsoft.com/office/drawing/2014/main" id="{521F1825-F6EE-4A03-983E-C8A072763FF8}"/>
                  </a:ext>
                </a:extLst>
              </p:cNvPr>
              <p:cNvSpPr>
                <a:spLocks/>
              </p:cNvSpPr>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solidFill>
                <a:srgbClr val="2F8FD1"/>
              </a:solidFill>
              <a:ln w="9525">
                <a:solidFill>
                  <a:srgbClr val="2F8FD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77">
                <a:extLst>
                  <a:ext uri="{FF2B5EF4-FFF2-40B4-BE49-F238E27FC236}">
                    <a16:creationId xmlns:a16="http://schemas.microsoft.com/office/drawing/2014/main" id="{C01CF365-FF1D-479C-A63B-D48AC34A51D3}"/>
                  </a:ext>
                </a:extLst>
              </p:cNvPr>
              <p:cNvSpPr>
                <a:spLocks/>
              </p:cNvSpPr>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solidFill>
                <a:srgbClr val="2F8FD1"/>
              </a:solidFill>
              <a:ln w="9525">
                <a:solidFill>
                  <a:srgbClr val="2F8FD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7" name="Rectangle 96">
            <a:extLst>
              <a:ext uri="{FF2B5EF4-FFF2-40B4-BE49-F238E27FC236}">
                <a16:creationId xmlns:a16="http://schemas.microsoft.com/office/drawing/2014/main" id="{0706ABF3-20F9-4947-B0FE-EB55E44B2152}"/>
              </a:ext>
            </a:extLst>
          </p:cNvPr>
          <p:cNvSpPr/>
          <p:nvPr/>
        </p:nvSpPr>
        <p:spPr>
          <a:xfrm>
            <a:off x="494427" y="4694832"/>
            <a:ext cx="1294927" cy="1262324"/>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E9608B77-F76E-494B-BC49-F889422AEDC2}"/>
              </a:ext>
            </a:extLst>
          </p:cNvPr>
          <p:cNvSpPr/>
          <p:nvPr/>
        </p:nvSpPr>
        <p:spPr>
          <a:xfrm>
            <a:off x="1970785" y="4694654"/>
            <a:ext cx="1310754" cy="1262324"/>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139DD823-40B4-420E-BC82-136D06ABF0F9}"/>
              </a:ext>
            </a:extLst>
          </p:cNvPr>
          <p:cNvSpPr/>
          <p:nvPr/>
        </p:nvSpPr>
        <p:spPr>
          <a:xfrm>
            <a:off x="3432275" y="4696039"/>
            <a:ext cx="1568026" cy="1262324"/>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0514D32A-346B-48D0-8074-4C81EE29EE22}"/>
              </a:ext>
            </a:extLst>
          </p:cNvPr>
          <p:cNvSpPr/>
          <p:nvPr/>
        </p:nvSpPr>
        <p:spPr>
          <a:xfrm>
            <a:off x="5198267" y="4694654"/>
            <a:ext cx="1671922" cy="1262324"/>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1B82C2CC-2E49-4954-9352-665B530B2003}"/>
              </a:ext>
            </a:extLst>
          </p:cNvPr>
          <p:cNvSpPr/>
          <p:nvPr/>
        </p:nvSpPr>
        <p:spPr>
          <a:xfrm>
            <a:off x="7068155" y="4694654"/>
            <a:ext cx="1392277" cy="1262324"/>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standing in a room&#10;&#10;Description automatically generated">
            <a:extLst>
              <a:ext uri="{FF2B5EF4-FFF2-40B4-BE49-F238E27FC236}">
                <a16:creationId xmlns:a16="http://schemas.microsoft.com/office/drawing/2014/main" id="{2D77609A-6DF9-47A7-98A4-99A6572C0D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905" t="6836" b="3172"/>
          <a:stretch/>
        </p:blipFill>
        <p:spPr>
          <a:xfrm>
            <a:off x="0" y="1081753"/>
            <a:ext cx="2126278" cy="3421261"/>
          </a:xfrm>
          <a:prstGeom prst="rect">
            <a:avLst/>
          </a:prstGeom>
        </p:spPr>
      </p:pic>
      <p:pic>
        <p:nvPicPr>
          <p:cNvPr id="10" name="Picture 9" descr="A person standing next to a train station&#10;&#10;Description automatically generated">
            <a:extLst>
              <a:ext uri="{FF2B5EF4-FFF2-40B4-BE49-F238E27FC236}">
                <a16:creationId xmlns:a16="http://schemas.microsoft.com/office/drawing/2014/main" id="{89DCA1CE-0F2A-4476-B400-36F59AC8B5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661"/>
          <a:stretch/>
        </p:blipFill>
        <p:spPr>
          <a:xfrm>
            <a:off x="2124532" y="1082230"/>
            <a:ext cx="2213319" cy="3426890"/>
          </a:xfrm>
          <a:prstGeom prst="rect">
            <a:avLst/>
          </a:prstGeom>
        </p:spPr>
      </p:pic>
      <p:pic>
        <p:nvPicPr>
          <p:cNvPr id="12" name="Picture 11" descr="A person standing in front of a building&#10;&#10;Description automatically generated">
            <a:extLst>
              <a:ext uri="{FF2B5EF4-FFF2-40B4-BE49-F238E27FC236}">
                <a16:creationId xmlns:a16="http://schemas.microsoft.com/office/drawing/2014/main" id="{6C70B167-C82F-4E0C-B421-09C2EE58AE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4313" y="1086658"/>
            <a:ext cx="2420076" cy="3422462"/>
          </a:xfrm>
          <a:prstGeom prst="rect">
            <a:avLst/>
          </a:prstGeom>
        </p:spPr>
      </p:pic>
      <p:pic>
        <p:nvPicPr>
          <p:cNvPr id="14" name="Picture 13" descr="A person standing in a room&#10;&#10;Description automatically generated">
            <a:extLst>
              <a:ext uri="{FF2B5EF4-FFF2-40B4-BE49-F238E27FC236}">
                <a16:creationId xmlns:a16="http://schemas.microsoft.com/office/drawing/2014/main" id="{99FBF8C4-024E-4F05-ABD5-B80E04FC13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4389" y="1106490"/>
            <a:ext cx="2430835" cy="3396524"/>
          </a:xfrm>
          <a:prstGeom prst="rect">
            <a:avLst/>
          </a:prstGeom>
        </p:spPr>
      </p:pic>
    </p:spTree>
    <p:extLst>
      <p:ext uri="{BB962C8B-B14F-4D97-AF65-F5344CB8AC3E}">
        <p14:creationId xmlns:p14="http://schemas.microsoft.com/office/powerpoint/2010/main" val="3904518211"/>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0" y="1349514"/>
            <a:ext cx="9144000" cy="707886"/>
          </a:xfrm>
          <a:prstGeom prst="rect">
            <a:avLst/>
          </a:prstGeom>
          <a:noFill/>
        </p:spPr>
        <p:txBody>
          <a:bodyPr wrap="square" rtlCol="0">
            <a:spAutoFit/>
          </a:bodyPr>
          <a:lstStyle/>
          <a:p>
            <a:pPr algn="ctr"/>
            <a:r>
              <a:rPr lang="en-US" sz="4000" spc="-150" dirty="0">
                <a:solidFill>
                  <a:schemeClr val="bg1"/>
                </a:solidFill>
                <a:latin typeface="Montserrat" panose="02000505000000020004" pitchFamily="2" charset="0"/>
              </a:rPr>
              <a:t>WHERE ELSE TO LOOK?</a:t>
            </a:r>
          </a:p>
        </p:txBody>
      </p:sp>
      <p:sp>
        <p:nvSpPr>
          <p:cNvPr id="4" name="Title 3">
            <a:extLst>
              <a:ext uri="{FF2B5EF4-FFF2-40B4-BE49-F238E27FC236}">
                <a16:creationId xmlns:a16="http://schemas.microsoft.com/office/drawing/2014/main" id="{36CB10C7-A6B1-42AB-BCF1-0A03420F8CF2}"/>
              </a:ext>
            </a:extLst>
          </p:cNvPr>
          <p:cNvSpPr>
            <a:spLocks noGrp="1"/>
          </p:cNvSpPr>
          <p:nvPr>
            <p:ph type="ctrTitle"/>
          </p:nvPr>
        </p:nvSpPr>
        <p:spPr>
          <a:xfrm>
            <a:off x="359532" y="368660"/>
            <a:ext cx="4608512" cy="400110"/>
          </a:xfrm>
        </p:spPr>
        <p:txBody>
          <a:bodyPr/>
          <a:lstStyle/>
          <a:p>
            <a:r>
              <a:rPr lang="en-GB" dirty="0"/>
              <a:t>Where else to look?</a:t>
            </a:r>
          </a:p>
        </p:txBody>
      </p:sp>
      <p:sp>
        <p:nvSpPr>
          <p:cNvPr id="26" name="Rectangle 25">
            <a:extLst>
              <a:ext uri="{FF2B5EF4-FFF2-40B4-BE49-F238E27FC236}">
                <a16:creationId xmlns:a16="http://schemas.microsoft.com/office/drawing/2014/main" id="{B42E5AE8-F3B5-4CE0-86AB-5E117E807EF1}"/>
              </a:ext>
            </a:extLst>
          </p:cNvPr>
          <p:cNvSpPr/>
          <p:nvPr/>
        </p:nvSpPr>
        <p:spPr>
          <a:xfrm>
            <a:off x="369636" y="3371031"/>
            <a:ext cx="2386038" cy="369332"/>
          </a:xfrm>
          <a:prstGeom prst="rect">
            <a:avLst/>
          </a:prstGeom>
        </p:spPr>
        <p:txBody>
          <a:bodyPr wrap="none">
            <a:spAutoFit/>
          </a:bodyPr>
          <a:lstStyle/>
          <a:p>
            <a:pPr algn="ctr"/>
            <a:r>
              <a:rPr lang="en-US" dirty="0">
                <a:solidFill>
                  <a:schemeClr val="tx2"/>
                </a:solidFill>
                <a:latin typeface="Lato" panose="020F0502020204030203" pitchFamily="34" charset="0"/>
                <a:ea typeface="Lato" panose="020F0502020204030203" pitchFamily="34" charset="0"/>
                <a:cs typeface="Lato" panose="020F0502020204030203" pitchFamily="34" charset="0"/>
              </a:rPr>
              <a:t>The company website</a:t>
            </a:r>
          </a:p>
        </p:txBody>
      </p:sp>
      <p:sp>
        <p:nvSpPr>
          <p:cNvPr id="27" name="TextBox 26">
            <a:extLst>
              <a:ext uri="{FF2B5EF4-FFF2-40B4-BE49-F238E27FC236}">
                <a16:creationId xmlns:a16="http://schemas.microsoft.com/office/drawing/2014/main" id="{6FC6B035-DE6E-486E-9DFD-D5C28EA79A6A}"/>
              </a:ext>
            </a:extLst>
          </p:cNvPr>
          <p:cNvSpPr txBox="1"/>
          <p:nvPr/>
        </p:nvSpPr>
        <p:spPr>
          <a:xfrm>
            <a:off x="3801406" y="3244334"/>
            <a:ext cx="1925678" cy="369332"/>
          </a:xfrm>
          <a:prstGeom prst="rect">
            <a:avLst/>
          </a:prstGeom>
          <a:noFill/>
        </p:spPr>
        <p:txBody>
          <a:bodyPr wrap="square" rtlCol="0">
            <a:spAutoFit/>
          </a:bodyPr>
          <a:lstStyle/>
          <a:p>
            <a:pPr algn="ctr"/>
            <a:r>
              <a:rPr lang="en-US" dirty="0">
                <a:solidFill>
                  <a:schemeClr val="tx2"/>
                </a:solidFill>
                <a:latin typeface="Lato" panose="020F0502020204030203" pitchFamily="34" charset="0"/>
                <a:ea typeface="Lato" panose="020F0502020204030203" pitchFamily="34" charset="0"/>
                <a:cs typeface="Lato" panose="020F0502020204030203" pitchFamily="34" charset="0"/>
              </a:rPr>
              <a:t>Social media</a:t>
            </a:r>
          </a:p>
        </p:txBody>
      </p:sp>
      <p:sp>
        <p:nvSpPr>
          <p:cNvPr id="28" name="TextBox 27">
            <a:extLst>
              <a:ext uri="{FF2B5EF4-FFF2-40B4-BE49-F238E27FC236}">
                <a16:creationId xmlns:a16="http://schemas.microsoft.com/office/drawing/2014/main" id="{BFFDBD78-2EAC-449C-8EF9-F1BDD53DC1CA}"/>
              </a:ext>
            </a:extLst>
          </p:cNvPr>
          <p:cNvSpPr txBox="1"/>
          <p:nvPr/>
        </p:nvSpPr>
        <p:spPr>
          <a:xfrm>
            <a:off x="6736984" y="3232531"/>
            <a:ext cx="1925435" cy="646331"/>
          </a:xfrm>
          <a:prstGeom prst="rect">
            <a:avLst/>
          </a:prstGeom>
          <a:noFill/>
        </p:spPr>
        <p:txBody>
          <a:bodyPr wrap="square" rtlCol="0">
            <a:spAutoFit/>
          </a:bodyPr>
          <a:lstStyle/>
          <a:p>
            <a:pPr algn="ctr"/>
            <a:r>
              <a:rPr lang="en-US" dirty="0">
                <a:solidFill>
                  <a:schemeClr val="tx2"/>
                </a:solidFill>
                <a:latin typeface="Lato" panose="020F0502020204030203" pitchFamily="34" charset="0"/>
                <a:ea typeface="Lato" panose="020F0502020204030203" pitchFamily="34" charset="0"/>
                <a:cs typeface="Lato" panose="020F0502020204030203" pitchFamily="34" charset="0"/>
              </a:rPr>
              <a:t>Your friends and family</a:t>
            </a:r>
          </a:p>
        </p:txBody>
      </p:sp>
      <p:pic>
        <p:nvPicPr>
          <p:cNvPr id="29" name="Picture 28" descr="A person sitting at a table using a computer&#10;&#10;Description automatically generated">
            <a:extLst>
              <a:ext uri="{FF2B5EF4-FFF2-40B4-BE49-F238E27FC236}">
                <a16:creationId xmlns:a16="http://schemas.microsoft.com/office/drawing/2014/main" id="{B58C63C1-2D8C-4804-9AE4-7B2D62DC4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636" y="1536784"/>
            <a:ext cx="2518960" cy="1677966"/>
          </a:xfrm>
          <a:prstGeom prst="rect">
            <a:avLst/>
          </a:prstGeom>
        </p:spPr>
      </p:pic>
      <p:pic>
        <p:nvPicPr>
          <p:cNvPr id="30" name="Picture 29" descr="A picture containing person, woman, indoor, table&#10;&#10;Description automatically generated">
            <a:extLst>
              <a:ext uri="{FF2B5EF4-FFF2-40B4-BE49-F238E27FC236}">
                <a16:creationId xmlns:a16="http://schemas.microsoft.com/office/drawing/2014/main" id="{0B17701B-CD58-4D1B-8FCB-12D1AEB62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3085" y="1537790"/>
            <a:ext cx="2982321" cy="1676960"/>
          </a:xfrm>
          <a:prstGeom prst="rect">
            <a:avLst/>
          </a:prstGeom>
        </p:spPr>
      </p:pic>
      <p:pic>
        <p:nvPicPr>
          <p:cNvPr id="31" name="Picture 30" descr="A group of people posing for the camera&#10;&#10;Description automatically generated">
            <a:extLst>
              <a:ext uri="{FF2B5EF4-FFF2-40B4-BE49-F238E27FC236}">
                <a16:creationId xmlns:a16="http://schemas.microsoft.com/office/drawing/2014/main" id="{9E469466-8D70-4095-9D13-DCE6744A87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659"/>
          <a:stretch/>
        </p:blipFill>
        <p:spPr>
          <a:xfrm>
            <a:off x="6736985" y="1533068"/>
            <a:ext cx="1925435" cy="1681682"/>
          </a:xfrm>
          <a:prstGeom prst="rect">
            <a:avLst/>
          </a:prstGeom>
        </p:spPr>
      </p:pic>
      <p:pic>
        <p:nvPicPr>
          <p:cNvPr id="10" name="Picture 9">
            <a:extLst>
              <a:ext uri="{FF2B5EF4-FFF2-40B4-BE49-F238E27FC236}">
                <a16:creationId xmlns:a16="http://schemas.microsoft.com/office/drawing/2014/main" id="{65E7E87B-B54F-4224-A72B-EB34B0565D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730" y="5754234"/>
            <a:ext cx="1411941" cy="91109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9835402D-D16B-425A-BC36-7551995C8D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7015" y="4035143"/>
            <a:ext cx="4215723" cy="22716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8018173"/>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p:tgtEl>
                                          <p:spTgt spid="26"/>
                                        </p:tgtEl>
                                        <p:attrNameLst>
                                          <p:attrName>ppt_y</p:attrName>
                                        </p:attrNameLst>
                                      </p:cBhvr>
                                      <p:tavLst>
                                        <p:tav tm="0">
                                          <p:val>
                                            <p:strVal val="#ppt_y+#ppt_h*1.125000"/>
                                          </p:val>
                                        </p:tav>
                                        <p:tav tm="100000">
                                          <p:val>
                                            <p:strVal val="#ppt_y"/>
                                          </p:val>
                                        </p:tav>
                                      </p:tavLst>
                                    </p:anim>
                                    <p:animEffect transition="in" filter="wipe(up)">
                                      <p:cBhvr>
                                        <p:cTn id="13" dur="500"/>
                                        <p:tgtEl>
                                          <p:spTgt spid="26"/>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p:tgtEl>
                                          <p:spTgt spid="30"/>
                                        </p:tgtEl>
                                        <p:attrNameLst>
                                          <p:attrName>ppt_y</p:attrName>
                                        </p:attrNameLst>
                                      </p:cBhvr>
                                      <p:tavLst>
                                        <p:tav tm="0">
                                          <p:val>
                                            <p:strVal val="#ppt_y+#ppt_h*1.125000"/>
                                          </p:val>
                                        </p:tav>
                                        <p:tav tm="100000">
                                          <p:val>
                                            <p:strVal val="#ppt_y"/>
                                          </p:val>
                                        </p:tav>
                                      </p:tavLst>
                                    </p:anim>
                                    <p:animEffect transition="in" filter="wipe(up)">
                                      <p:cBhvr>
                                        <p:cTn id="18" dur="500"/>
                                        <p:tgtEl>
                                          <p:spTgt spid="30"/>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p:tgtEl>
                                          <p:spTgt spid="27"/>
                                        </p:tgtEl>
                                        <p:attrNameLst>
                                          <p:attrName>ppt_y</p:attrName>
                                        </p:attrNameLst>
                                      </p:cBhvr>
                                      <p:tavLst>
                                        <p:tav tm="0">
                                          <p:val>
                                            <p:strVal val="#ppt_y+#ppt_h*1.125000"/>
                                          </p:val>
                                        </p:tav>
                                        <p:tav tm="100000">
                                          <p:val>
                                            <p:strVal val="#ppt_y"/>
                                          </p:val>
                                        </p:tav>
                                      </p:tavLst>
                                    </p:anim>
                                    <p:animEffect transition="in" filter="wipe(up)">
                                      <p:cBhvr>
                                        <p:cTn id="23" dur="500"/>
                                        <p:tgtEl>
                                          <p:spTgt spid="27"/>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p:tgtEl>
                                          <p:spTgt spid="31"/>
                                        </p:tgtEl>
                                        <p:attrNameLst>
                                          <p:attrName>ppt_y</p:attrName>
                                        </p:attrNameLst>
                                      </p:cBhvr>
                                      <p:tavLst>
                                        <p:tav tm="0">
                                          <p:val>
                                            <p:strVal val="#ppt_y+#ppt_h*1.125000"/>
                                          </p:val>
                                        </p:tav>
                                        <p:tav tm="100000">
                                          <p:val>
                                            <p:strVal val="#ppt_y"/>
                                          </p:val>
                                        </p:tav>
                                      </p:tavLst>
                                    </p:anim>
                                    <p:animEffect transition="in" filter="wipe(up)">
                                      <p:cBhvr>
                                        <p:cTn id="28" dur="500"/>
                                        <p:tgtEl>
                                          <p:spTgt spid="31"/>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p:tgtEl>
                                          <p:spTgt spid="28"/>
                                        </p:tgtEl>
                                        <p:attrNameLst>
                                          <p:attrName>ppt_y</p:attrName>
                                        </p:attrNameLst>
                                      </p:cBhvr>
                                      <p:tavLst>
                                        <p:tav tm="0">
                                          <p:val>
                                            <p:strVal val="#ppt_y+#ppt_h*1.125000"/>
                                          </p:val>
                                        </p:tav>
                                        <p:tav tm="100000">
                                          <p:val>
                                            <p:strVal val="#ppt_y"/>
                                          </p:val>
                                        </p:tav>
                                      </p:tavLst>
                                    </p:anim>
                                    <p:animEffect transition="in" filter="wipe(up)">
                                      <p:cBhvr>
                                        <p:cTn id="33" dur="500"/>
                                        <p:tgtEl>
                                          <p:spTgt spid="28"/>
                                        </p:tgtEl>
                                      </p:cBhvr>
                                    </p:animEffect>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359532" y="1373988"/>
            <a:ext cx="7740352" cy="1200329"/>
          </a:xfrm>
          <a:prstGeom prst="rect">
            <a:avLst/>
          </a:prstGeom>
          <a:noFill/>
        </p:spPr>
        <p:txBody>
          <a:bodyPr wrap="square" rtlCol="0">
            <a:spAutoFit/>
          </a:bodyPr>
          <a:lstStyle/>
          <a:p>
            <a:r>
              <a:rPr lang="en-US" sz="2400" spc="-150" dirty="0">
                <a:solidFill>
                  <a:schemeClr val="tx2"/>
                </a:solidFill>
                <a:latin typeface="Montserrat" panose="02000505000000020004" pitchFamily="2" charset="0"/>
              </a:rPr>
              <a:t>https://amazingapprenticeships.com/student-apprenticeship-guide</a:t>
            </a:r>
          </a:p>
          <a:p>
            <a:endParaRPr lang="en-US" sz="2400" spc="-150" dirty="0">
              <a:solidFill>
                <a:schemeClr val="tx2"/>
              </a:solidFill>
              <a:latin typeface="Montserrat" panose="02000505000000020004" pitchFamily="2" charset="0"/>
            </a:endParaRPr>
          </a:p>
          <a:p>
            <a:r>
              <a:rPr lang="en-US" sz="2400" spc="-150" dirty="0">
                <a:solidFill>
                  <a:schemeClr val="tx2"/>
                </a:solidFill>
                <a:latin typeface="Montserrat" panose="02000505000000020004" pitchFamily="2" charset="0"/>
              </a:rPr>
              <a:t>https://amazingapprenticeships.com/resources/</a:t>
            </a:r>
          </a:p>
        </p:txBody>
      </p:sp>
      <p:sp>
        <p:nvSpPr>
          <p:cNvPr id="4" name="Title 3">
            <a:extLst>
              <a:ext uri="{FF2B5EF4-FFF2-40B4-BE49-F238E27FC236}">
                <a16:creationId xmlns:a16="http://schemas.microsoft.com/office/drawing/2014/main" id="{36CB10C7-A6B1-42AB-BCF1-0A03420F8CF2}"/>
              </a:ext>
            </a:extLst>
          </p:cNvPr>
          <p:cNvSpPr>
            <a:spLocks noGrp="1"/>
          </p:cNvSpPr>
          <p:nvPr>
            <p:ph type="ctrTitle"/>
          </p:nvPr>
        </p:nvSpPr>
        <p:spPr>
          <a:xfrm>
            <a:off x="359532" y="368660"/>
            <a:ext cx="4608512" cy="400110"/>
          </a:xfrm>
        </p:spPr>
        <p:txBody>
          <a:bodyPr/>
          <a:lstStyle/>
          <a:p>
            <a:r>
              <a:rPr lang="en-GB" dirty="0"/>
              <a:t>Online Resources</a:t>
            </a:r>
          </a:p>
        </p:txBody>
      </p:sp>
      <p:pic>
        <p:nvPicPr>
          <p:cNvPr id="10" name="Picture 9">
            <a:extLst>
              <a:ext uri="{FF2B5EF4-FFF2-40B4-BE49-F238E27FC236}">
                <a16:creationId xmlns:a16="http://schemas.microsoft.com/office/drawing/2014/main" id="{65E7E87B-B54F-4224-A72B-EB34B0565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730" y="5754234"/>
            <a:ext cx="1411941" cy="911090"/>
          </a:xfrm>
          <a:prstGeom prst="rect">
            <a:avLst/>
          </a:prstGeom>
        </p:spPr>
      </p:pic>
      <p:pic>
        <p:nvPicPr>
          <p:cNvPr id="3" name="Picture 2" descr="A picture containing computer, table&#10;&#10;Description automatically generated">
            <a:hlinkClick r:id="rId4"/>
            <a:extLst>
              <a:ext uri="{FF2B5EF4-FFF2-40B4-BE49-F238E27FC236}">
                <a16:creationId xmlns:a16="http://schemas.microsoft.com/office/drawing/2014/main" id="{5639F20D-E249-489C-8BBC-A1D0B3E93F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8" y="3126050"/>
            <a:ext cx="2857500" cy="2076450"/>
          </a:xfrm>
          <a:prstGeom prst="rect">
            <a:avLst/>
          </a:prstGeom>
        </p:spPr>
      </p:pic>
      <p:pic>
        <p:nvPicPr>
          <p:cNvPr id="6" name="Picture 5" descr="A picture containing stage, guitar&#10;&#10;Description automatically generated">
            <a:hlinkClick r:id="rId6"/>
            <a:extLst>
              <a:ext uri="{FF2B5EF4-FFF2-40B4-BE49-F238E27FC236}">
                <a16:creationId xmlns:a16="http://schemas.microsoft.com/office/drawing/2014/main" id="{D05FCE71-FB74-45D9-B2D5-DCA3D80FAE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4128" y="3059688"/>
            <a:ext cx="2076450" cy="2857500"/>
          </a:xfrm>
          <a:prstGeom prst="rect">
            <a:avLst/>
          </a:prstGeom>
        </p:spPr>
      </p:pic>
    </p:spTree>
    <p:extLst>
      <p:ext uri="{BB962C8B-B14F-4D97-AF65-F5344CB8AC3E}">
        <p14:creationId xmlns:p14="http://schemas.microsoft.com/office/powerpoint/2010/main" val="3779663843"/>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hoto, bottle, indoor&#10;&#10;Description generated with high confidence">
            <a:extLst>
              <a:ext uri="{FF2B5EF4-FFF2-40B4-BE49-F238E27FC236}">
                <a16:creationId xmlns:a16="http://schemas.microsoft.com/office/drawing/2014/main" id="{4C3D70F2-81DA-4B64-9D90-1118C3C8B518}"/>
              </a:ext>
            </a:extLst>
          </p:cNvPr>
          <p:cNvPicPr>
            <a:picLocks noChangeAspect="1"/>
          </p:cNvPicPr>
          <p:nvPr/>
        </p:nvPicPr>
        <p:blipFill rotWithShape="1">
          <a:blip r:embed="rId3">
            <a:extLst>
              <a:ext uri="{28A0092B-C50C-407E-A947-70E740481C1C}">
                <a14:useLocalDpi xmlns:a14="http://schemas.microsoft.com/office/drawing/2010/main" val="0"/>
              </a:ext>
            </a:extLst>
          </a:blip>
          <a:srcRect l="1501" t="19928" r="91489" b="30600"/>
          <a:stretch/>
        </p:blipFill>
        <p:spPr>
          <a:xfrm>
            <a:off x="827584" y="2869219"/>
            <a:ext cx="432048" cy="1215451"/>
          </a:xfrm>
          <a:prstGeom prst="rect">
            <a:avLst/>
          </a:prstGeom>
        </p:spPr>
      </p:pic>
      <p:sp>
        <p:nvSpPr>
          <p:cNvPr id="2" name="Title 1">
            <a:extLst>
              <a:ext uri="{FF2B5EF4-FFF2-40B4-BE49-F238E27FC236}">
                <a16:creationId xmlns:a16="http://schemas.microsoft.com/office/drawing/2014/main" id="{7D07EC9D-61DA-4F48-93A3-CB63D7BDF221}"/>
              </a:ext>
            </a:extLst>
          </p:cNvPr>
          <p:cNvSpPr>
            <a:spLocks noGrp="1"/>
          </p:cNvSpPr>
          <p:nvPr>
            <p:ph type="ctrTitle"/>
          </p:nvPr>
        </p:nvSpPr>
        <p:spPr>
          <a:xfrm>
            <a:off x="359532" y="368660"/>
            <a:ext cx="4608512" cy="400110"/>
          </a:xfrm>
        </p:spPr>
        <p:txBody>
          <a:bodyPr/>
          <a:lstStyle/>
          <a:p>
            <a:r>
              <a:rPr lang="en-GB"/>
              <a:t>Contact us</a:t>
            </a:r>
            <a:endParaRPr lang="en-GB" dirty="0"/>
          </a:p>
        </p:txBody>
      </p:sp>
      <p:pic>
        <p:nvPicPr>
          <p:cNvPr id="4" name="Picture 3">
            <a:extLst>
              <a:ext uri="{FF2B5EF4-FFF2-40B4-BE49-F238E27FC236}">
                <a16:creationId xmlns:a16="http://schemas.microsoft.com/office/drawing/2014/main" id="{1DB39F2D-ECBD-4F05-B710-64557F09F1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730" y="5754234"/>
            <a:ext cx="1411941" cy="911090"/>
          </a:xfrm>
          <a:prstGeom prst="rect">
            <a:avLst/>
          </a:prstGeom>
        </p:spPr>
      </p:pic>
      <p:sp>
        <p:nvSpPr>
          <p:cNvPr id="5" name="Rectangle 4">
            <a:extLst>
              <a:ext uri="{FF2B5EF4-FFF2-40B4-BE49-F238E27FC236}">
                <a16:creationId xmlns:a16="http://schemas.microsoft.com/office/drawing/2014/main" id="{92F94B0D-7049-45D4-B573-31D73EB9E3E5}"/>
              </a:ext>
            </a:extLst>
          </p:cNvPr>
          <p:cNvSpPr/>
          <p:nvPr/>
        </p:nvSpPr>
        <p:spPr>
          <a:xfrm>
            <a:off x="1259632" y="1922674"/>
            <a:ext cx="6912768" cy="3108543"/>
          </a:xfrm>
          <a:prstGeom prst="rect">
            <a:avLst/>
          </a:prstGeom>
        </p:spPr>
        <p:txBody>
          <a:bodyPr wrap="square">
            <a:spAutoFit/>
          </a:bodyPr>
          <a:lstStyle/>
          <a:p>
            <a:r>
              <a:rPr lang="en-US" sz="2800" b="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Follow the National Apprenticeship Service:</a:t>
            </a:r>
            <a:br>
              <a:rPr lang="en-US" sz="2800" b="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r>
              <a:rPr lang="en-US" sz="2800" b="1" dirty="0">
                <a:solidFill>
                  <a:schemeClr val="accent5"/>
                </a:solidFill>
                <a:latin typeface="Lato" panose="020F0502020204030203" pitchFamily="34" charset="0"/>
                <a:ea typeface="Lato" panose="020F0502020204030203" pitchFamily="34" charset="0"/>
                <a:cs typeface="Lato" panose="020F0502020204030203" pitchFamily="34" charset="0"/>
              </a:rPr>
              <a:t>@Apprenticeships</a:t>
            </a:r>
          </a:p>
          <a:p>
            <a:r>
              <a:rPr lang="en-US" sz="2800" b="1" dirty="0" err="1">
                <a:solidFill>
                  <a:schemeClr val="accent5"/>
                </a:solidFill>
                <a:latin typeface="Lato" panose="020F0502020204030203" pitchFamily="34" charset="0"/>
                <a:ea typeface="Lato" panose="020F0502020204030203" pitchFamily="34" charset="0"/>
                <a:cs typeface="Lato" panose="020F0502020204030203" pitchFamily="34" charset="0"/>
              </a:rPr>
              <a:t>Fireitupapps</a:t>
            </a:r>
            <a:endParaRPr lang="en-US" sz="2800" b="1" dirty="0">
              <a:solidFill>
                <a:schemeClr val="accent5"/>
              </a:solidFill>
              <a:latin typeface="Lato" panose="020F0502020204030203" pitchFamily="34" charset="0"/>
              <a:ea typeface="Lato" panose="020F0502020204030203" pitchFamily="34" charset="0"/>
              <a:cs typeface="Lato" panose="020F0502020204030203" pitchFamily="34" charset="0"/>
            </a:endParaRPr>
          </a:p>
          <a:p>
            <a:r>
              <a:rPr lang="en-US" sz="2800" b="1" dirty="0">
                <a:solidFill>
                  <a:schemeClr val="accent5"/>
                </a:solidFill>
                <a:latin typeface="Lato" panose="020F0502020204030203" pitchFamily="34" charset="0"/>
                <a:ea typeface="Lato" panose="020F0502020204030203" pitchFamily="34" charset="0"/>
                <a:cs typeface="Lato" panose="020F0502020204030203" pitchFamily="34" charset="0"/>
              </a:rPr>
              <a:t>National Apprenticeship Service</a:t>
            </a:r>
          </a:p>
          <a:p>
            <a:r>
              <a:rPr lang="en-US" sz="2800" b="1" dirty="0">
                <a:solidFill>
                  <a:schemeClr val="accent5"/>
                </a:solidFill>
                <a:latin typeface="Lato" panose="020F0502020204030203" pitchFamily="34" charset="0"/>
                <a:ea typeface="Lato" panose="020F0502020204030203" pitchFamily="34" charset="0"/>
                <a:cs typeface="Lato" panose="020F0502020204030203" pitchFamily="34" charset="0"/>
              </a:rPr>
              <a:t>Search for apprenticeships on GOV.UK or call 08000 150 400</a:t>
            </a:r>
          </a:p>
        </p:txBody>
      </p:sp>
    </p:spTree>
    <p:extLst>
      <p:ext uri="{BB962C8B-B14F-4D97-AF65-F5344CB8AC3E}">
        <p14:creationId xmlns:p14="http://schemas.microsoft.com/office/powerpoint/2010/main" val="428212239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4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ppt_h*1.125000"/>
                                          </p:val>
                                        </p:tav>
                                        <p:tav tm="100000">
                                          <p:val>
                                            <p:strVal val="#ppt_y"/>
                                          </p:val>
                                        </p:tav>
                                      </p:tavLst>
                                    </p:anim>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8A2F-D13F-4912-A2A7-405959B3B973}"/>
              </a:ext>
            </a:extLst>
          </p:cNvPr>
          <p:cNvSpPr>
            <a:spLocks noGrp="1"/>
          </p:cNvSpPr>
          <p:nvPr>
            <p:ph type="ctrTitle"/>
          </p:nvPr>
        </p:nvSpPr>
        <p:spPr>
          <a:xfrm>
            <a:off x="359532" y="368660"/>
            <a:ext cx="4608512" cy="400110"/>
          </a:xfrm>
          <a:ln>
            <a:solidFill>
              <a:schemeClr val="bg1"/>
            </a:solidFill>
          </a:ln>
        </p:spPr>
        <p:txBody>
          <a:bodyPr/>
          <a:lstStyle/>
          <a:p>
            <a:r>
              <a:rPr lang="en-GB" dirty="0">
                <a:solidFill>
                  <a:srgbClr val="2F8FD1"/>
                </a:solidFill>
              </a:rPr>
              <a:t>Any questions?</a:t>
            </a:r>
          </a:p>
        </p:txBody>
      </p:sp>
      <p:sp>
        <p:nvSpPr>
          <p:cNvPr id="4" name="Slide Number Placeholder 3">
            <a:extLst>
              <a:ext uri="{FF2B5EF4-FFF2-40B4-BE49-F238E27FC236}">
                <a16:creationId xmlns:a16="http://schemas.microsoft.com/office/drawing/2014/main" id="{926D79A0-2F91-473D-BAEC-5982A0899878}"/>
              </a:ext>
            </a:extLst>
          </p:cNvPr>
          <p:cNvSpPr>
            <a:spLocks noGrp="1"/>
          </p:cNvSpPr>
          <p:nvPr>
            <p:ph type="sldNum" sz="quarter" idx="4294967295"/>
          </p:nvPr>
        </p:nvSpPr>
        <p:spPr>
          <a:xfrm>
            <a:off x="8891588" y="6492875"/>
            <a:ext cx="252412" cy="3667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25D06-9882-4E46-9327-9B5A73CDC15E}" type="slidenum">
              <a:rPr kumimoji="0" lang="en-US" sz="10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pic>
        <p:nvPicPr>
          <p:cNvPr id="6" name="Picture 5" descr="A close up of a logo&#10;&#10;Description automatically generated">
            <a:extLst>
              <a:ext uri="{FF2B5EF4-FFF2-40B4-BE49-F238E27FC236}">
                <a16:creationId xmlns:a16="http://schemas.microsoft.com/office/drawing/2014/main" id="{FD68D281-7D19-4758-B4EA-97FFB42C6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352" y="1346352"/>
            <a:ext cx="4165295" cy="4165295"/>
          </a:xfrm>
          <a:prstGeom prst="rect">
            <a:avLst/>
          </a:prstGeom>
        </p:spPr>
      </p:pic>
      <p:sp>
        <p:nvSpPr>
          <p:cNvPr id="5" name="Rectangle 4">
            <a:extLst>
              <a:ext uri="{FF2B5EF4-FFF2-40B4-BE49-F238E27FC236}">
                <a16:creationId xmlns:a16="http://schemas.microsoft.com/office/drawing/2014/main" id="{0DB8E5F3-97E9-40A8-9841-4DDABCDCC297}"/>
              </a:ext>
            </a:extLst>
          </p:cNvPr>
          <p:cNvSpPr/>
          <p:nvPr/>
        </p:nvSpPr>
        <p:spPr>
          <a:xfrm>
            <a:off x="0" y="6720317"/>
            <a:ext cx="9144000" cy="137683"/>
          </a:xfrm>
          <a:prstGeom prst="rect">
            <a:avLst/>
          </a:prstGeom>
          <a:solidFill>
            <a:srgbClr val="258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9367044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532" y="368660"/>
            <a:ext cx="5724636" cy="400110"/>
          </a:xfrm>
        </p:spPr>
        <p:txBody>
          <a:bodyPr/>
          <a:lstStyle/>
          <a:p>
            <a:r>
              <a:rPr lang="en-GB" dirty="0"/>
              <a:t>The truth about apprenticeships</a:t>
            </a:r>
          </a:p>
        </p:txBody>
      </p:sp>
      <p:pic>
        <p:nvPicPr>
          <p:cNvPr id="246" name="Picture 245" descr="A group of people standing in front of a newspaper&#10;&#10;Description automatically generated">
            <a:extLst>
              <a:ext uri="{FF2B5EF4-FFF2-40B4-BE49-F238E27FC236}">
                <a16:creationId xmlns:a16="http://schemas.microsoft.com/office/drawing/2014/main" id="{6ED45BE4-7B63-47E8-8893-6ADDCA0738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06" t="5829" r="43280" b="4685"/>
          <a:stretch/>
        </p:blipFill>
        <p:spPr>
          <a:xfrm>
            <a:off x="2831389" y="1485236"/>
            <a:ext cx="3659694" cy="4102991"/>
          </a:xfrm>
          <a:prstGeom prst="rect">
            <a:avLst/>
          </a:prstGeom>
        </p:spPr>
      </p:pic>
      <p:grpSp>
        <p:nvGrpSpPr>
          <p:cNvPr id="247" name="Group 246">
            <a:extLst>
              <a:ext uri="{FF2B5EF4-FFF2-40B4-BE49-F238E27FC236}">
                <a16:creationId xmlns:a16="http://schemas.microsoft.com/office/drawing/2014/main" id="{88CA7AF7-CF8B-4D2D-A51D-569F291F2C5D}"/>
              </a:ext>
            </a:extLst>
          </p:cNvPr>
          <p:cNvGrpSpPr/>
          <p:nvPr/>
        </p:nvGrpSpPr>
        <p:grpSpPr>
          <a:xfrm>
            <a:off x="-856253" y="3969892"/>
            <a:ext cx="3514471" cy="1604959"/>
            <a:chOff x="1375584" y="4162075"/>
            <a:chExt cx="3514471" cy="1604959"/>
          </a:xfrm>
        </p:grpSpPr>
        <p:grpSp>
          <p:nvGrpSpPr>
            <p:cNvPr id="248" name="Group 247">
              <a:extLst>
                <a:ext uri="{FF2B5EF4-FFF2-40B4-BE49-F238E27FC236}">
                  <a16:creationId xmlns:a16="http://schemas.microsoft.com/office/drawing/2014/main" id="{D936991F-B81E-4B34-AFC2-B33F3CBEDBB1}"/>
                </a:ext>
              </a:extLst>
            </p:cNvPr>
            <p:cNvGrpSpPr/>
            <p:nvPr/>
          </p:nvGrpSpPr>
          <p:grpSpPr>
            <a:xfrm>
              <a:off x="2425222" y="4505028"/>
              <a:ext cx="2464833" cy="1262006"/>
              <a:chOff x="7613509" y="2079452"/>
              <a:chExt cx="7900774" cy="1600200"/>
            </a:xfrm>
          </p:grpSpPr>
          <p:sp>
            <p:nvSpPr>
              <p:cNvPr id="250" name="Rectangle 249">
                <a:extLst>
                  <a:ext uri="{FF2B5EF4-FFF2-40B4-BE49-F238E27FC236}">
                    <a16:creationId xmlns:a16="http://schemas.microsoft.com/office/drawing/2014/main" id="{CF620276-63CC-406A-9B41-DD576D5EE6D5}"/>
                  </a:ext>
                </a:extLst>
              </p:cNvPr>
              <p:cNvSpPr/>
              <p:nvPr/>
            </p:nvSpPr>
            <p:spPr>
              <a:xfrm>
                <a:off x="7818084" y="2079452"/>
                <a:ext cx="7696199" cy="1600200"/>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a:extLst>
                  <a:ext uri="{FF2B5EF4-FFF2-40B4-BE49-F238E27FC236}">
                    <a16:creationId xmlns:a16="http://schemas.microsoft.com/office/drawing/2014/main" id="{F0862CDD-9A85-4BE1-A683-A186A3B19FFB}"/>
                  </a:ext>
                </a:extLst>
              </p:cNvPr>
              <p:cNvSpPr txBox="1"/>
              <p:nvPr/>
            </p:nvSpPr>
            <p:spPr>
              <a:xfrm>
                <a:off x="7613509" y="2479217"/>
                <a:ext cx="7696199" cy="819536"/>
              </a:xfrm>
              <a:prstGeom prst="rect">
                <a:avLst/>
              </a:prstGeom>
              <a:noFill/>
            </p:spPr>
            <p:txBody>
              <a:bodyPr wrap="square" rtlCol="0">
                <a:spAutoFit/>
              </a:bodyPr>
              <a:lstStyle/>
              <a:p>
                <a:pPr algn="ctr"/>
                <a:r>
                  <a:rPr lang="en-US" sz="3600" dirty="0">
                    <a:solidFill>
                      <a:srgbClr val="2F8FD1"/>
                    </a:solidFill>
                    <a:latin typeface="Lato" panose="020F0502020204030203" pitchFamily="34" charset="0"/>
                    <a:ea typeface="Lato" panose="020F0502020204030203" pitchFamily="34" charset="0"/>
                    <a:cs typeface="Lato" panose="020F0502020204030203" pitchFamily="34" charset="0"/>
                  </a:rPr>
                  <a:t>Social life?</a:t>
                </a:r>
              </a:p>
            </p:txBody>
          </p:sp>
        </p:grpSp>
        <p:sp>
          <p:nvSpPr>
            <p:cNvPr id="249" name="Freeform 525">
              <a:extLst>
                <a:ext uri="{FF2B5EF4-FFF2-40B4-BE49-F238E27FC236}">
                  <a16:creationId xmlns:a16="http://schemas.microsoft.com/office/drawing/2014/main" id="{34299040-927F-4C3F-B925-949416AA767A}"/>
                </a:ext>
              </a:extLst>
            </p:cNvPr>
            <p:cNvSpPr>
              <a:spLocks/>
            </p:cNvSpPr>
            <p:nvPr/>
          </p:nvSpPr>
          <p:spPr bwMode="auto">
            <a:xfrm>
              <a:off x="1375584" y="4162075"/>
              <a:ext cx="21288" cy="21288"/>
            </a:xfrm>
            <a:custGeom>
              <a:avLst/>
              <a:gdLst>
                <a:gd name="T0" fmla="*/ 98 w 197"/>
                <a:gd name="T1" fmla="*/ 0 h 198"/>
                <a:gd name="T2" fmla="*/ 121 w 197"/>
                <a:gd name="T3" fmla="*/ 2 h 198"/>
                <a:gd name="T4" fmla="*/ 142 w 197"/>
                <a:gd name="T5" fmla="*/ 9 h 198"/>
                <a:gd name="T6" fmla="*/ 161 w 197"/>
                <a:gd name="T7" fmla="*/ 22 h 198"/>
                <a:gd name="T8" fmla="*/ 175 w 197"/>
                <a:gd name="T9" fmla="*/ 37 h 198"/>
                <a:gd name="T10" fmla="*/ 187 w 197"/>
                <a:gd name="T11" fmla="*/ 55 h 198"/>
                <a:gd name="T12" fmla="*/ 194 w 197"/>
                <a:gd name="T13" fmla="*/ 76 h 198"/>
                <a:gd name="T14" fmla="*/ 197 w 197"/>
                <a:gd name="T15" fmla="*/ 98 h 198"/>
                <a:gd name="T16" fmla="*/ 194 w 197"/>
                <a:gd name="T17" fmla="*/ 121 h 198"/>
                <a:gd name="T18" fmla="*/ 187 w 197"/>
                <a:gd name="T19" fmla="*/ 142 h 198"/>
                <a:gd name="T20" fmla="*/ 175 w 197"/>
                <a:gd name="T21" fmla="*/ 160 h 198"/>
                <a:gd name="T22" fmla="*/ 161 w 197"/>
                <a:gd name="T23" fmla="*/ 176 h 198"/>
                <a:gd name="T24" fmla="*/ 142 w 197"/>
                <a:gd name="T25" fmla="*/ 188 h 198"/>
                <a:gd name="T26" fmla="*/ 121 w 197"/>
                <a:gd name="T27" fmla="*/ 195 h 198"/>
                <a:gd name="T28" fmla="*/ 98 w 197"/>
                <a:gd name="T29" fmla="*/ 198 h 198"/>
                <a:gd name="T30" fmla="*/ 76 w 197"/>
                <a:gd name="T31" fmla="*/ 195 h 198"/>
                <a:gd name="T32" fmla="*/ 56 w 197"/>
                <a:gd name="T33" fmla="*/ 188 h 198"/>
                <a:gd name="T34" fmla="*/ 37 w 197"/>
                <a:gd name="T35" fmla="*/ 176 h 198"/>
                <a:gd name="T36" fmla="*/ 22 w 197"/>
                <a:gd name="T37" fmla="*/ 160 h 198"/>
                <a:gd name="T38" fmla="*/ 10 w 197"/>
                <a:gd name="T39" fmla="*/ 142 h 198"/>
                <a:gd name="T40" fmla="*/ 3 w 197"/>
                <a:gd name="T41" fmla="*/ 121 h 198"/>
                <a:gd name="T42" fmla="*/ 0 w 197"/>
                <a:gd name="T43" fmla="*/ 98 h 198"/>
                <a:gd name="T44" fmla="*/ 3 w 197"/>
                <a:gd name="T45" fmla="*/ 76 h 198"/>
                <a:gd name="T46" fmla="*/ 10 w 197"/>
                <a:gd name="T47" fmla="*/ 55 h 198"/>
                <a:gd name="T48" fmla="*/ 22 w 197"/>
                <a:gd name="T49" fmla="*/ 37 h 198"/>
                <a:gd name="T50" fmla="*/ 37 w 197"/>
                <a:gd name="T51" fmla="*/ 22 h 198"/>
                <a:gd name="T52" fmla="*/ 56 w 197"/>
                <a:gd name="T53" fmla="*/ 9 h 198"/>
                <a:gd name="T54" fmla="*/ 76 w 197"/>
                <a:gd name="T55" fmla="*/ 2 h 198"/>
                <a:gd name="T56" fmla="*/ 98 w 197"/>
                <a:gd name="T5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7" h="198">
                  <a:moveTo>
                    <a:pt x="98" y="0"/>
                  </a:moveTo>
                  <a:lnTo>
                    <a:pt x="121" y="2"/>
                  </a:lnTo>
                  <a:lnTo>
                    <a:pt x="142" y="9"/>
                  </a:lnTo>
                  <a:lnTo>
                    <a:pt x="161" y="22"/>
                  </a:lnTo>
                  <a:lnTo>
                    <a:pt x="175" y="37"/>
                  </a:lnTo>
                  <a:lnTo>
                    <a:pt x="187" y="55"/>
                  </a:lnTo>
                  <a:lnTo>
                    <a:pt x="194" y="76"/>
                  </a:lnTo>
                  <a:lnTo>
                    <a:pt x="197" y="98"/>
                  </a:lnTo>
                  <a:lnTo>
                    <a:pt x="194" y="121"/>
                  </a:lnTo>
                  <a:lnTo>
                    <a:pt x="187" y="142"/>
                  </a:lnTo>
                  <a:lnTo>
                    <a:pt x="175" y="160"/>
                  </a:lnTo>
                  <a:lnTo>
                    <a:pt x="161" y="176"/>
                  </a:lnTo>
                  <a:lnTo>
                    <a:pt x="142" y="188"/>
                  </a:lnTo>
                  <a:lnTo>
                    <a:pt x="121" y="195"/>
                  </a:lnTo>
                  <a:lnTo>
                    <a:pt x="98" y="198"/>
                  </a:lnTo>
                  <a:lnTo>
                    <a:pt x="76" y="195"/>
                  </a:lnTo>
                  <a:lnTo>
                    <a:pt x="56" y="188"/>
                  </a:lnTo>
                  <a:lnTo>
                    <a:pt x="37" y="176"/>
                  </a:lnTo>
                  <a:lnTo>
                    <a:pt x="22" y="160"/>
                  </a:lnTo>
                  <a:lnTo>
                    <a:pt x="10" y="142"/>
                  </a:lnTo>
                  <a:lnTo>
                    <a:pt x="3" y="121"/>
                  </a:lnTo>
                  <a:lnTo>
                    <a:pt x="0" y="98"/>
                  </a:lnTo>
                  <a:lnTo>
                    <a:pt x="3" y="76"/>
                  </a:lnTo>
                  <a:lnTo>
                    <a:pt x="10" y="55"/>
                  </a:lnTo>
                  <a:lnTo>
                    <a:pt x="22" y="37"/>
                  </a:lnTo>
                  <a:lnTo>
                    <a:pt x="37" y="22"/>
                  </a:lnTo>
                  <a:lnTo>
                    <a:pt x="56" y="9"/>
                  </a:lnTo>
                  <a:lnTo>
                    <a:pt x="76" y="2"/>
                  </a:lnTo>
                  <a:lnTo>
                    <a:pt x="98" y="0"/>
                  </a:lnTo>
                  <a:close/>
                </a:path>
              </a:pathLst>
            </a:custGeom>
            <a:solidFill>
              <a:srgbClr val="F651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5" name="Group 254">
            <a:extLst>
              <a:ext uri="{FF2B5EF4-FFF2-40B4-BE49-F238E27FC236}">
                <a16:creationId xmlns:a16="http://schemas.microsoft.com/office/drawing/2014/main" id="{846694F4-AB79-44EA-BD3F-CB44503F20E4}"/>
              </a:ext>
            </a:extLst>
          </p:cNvPr>
          <p:cNvGrpSpPr/>
          <p:nvPr/>
        </p:nvGrpSpPr>
        <p:grpSpPr>
          <a:xfrm>
            <a:off x="212827" y="1502378"/>
            <a:ext cx="2431148" cy="1262005"/>
            <a:chOff x="594111" y="-692365"/>
            <a:chExt cx="2431148" cy="1262005"/>
          </a:xfrm>
        </p:grpSpPr>
        <p:sp>
          <p:nvSpPr>
            <p:cNvPr id="256" name="Rectangle 255">
              <a:extLst>
                <a:ext uri="{FF2B5EF4-FFF2-40B4-BE49-F238E27FC236}">
                  <a16:creationId xmlns:a16="http://schemas.microsoft.com/office/drawing/2014/main" id="{B5BF7B15-880D-4626-A388-F2137B13E09E}"/>
                </a:ext>
              </a:extLst>
            </p:cNvPr>
            <p:cNvSpPr/>
            <p:nvPr/>
          </p:nvSpPr>
          <p:spPr>
            <a:xfrm>
              <a:off x="624248" y="-692365"/>
              <a:ext cx="2401011" cy="1262005"/>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id="{A1180502-C842-4381-96F6-DD06D4BCE973}"/>
                </a:ext>
              </a:extLst>
            </p:cNvPr>
            <p:cNvGrpSpPr/>
            <p:nvPr/>
          </p:nvGrpSpPr>
          <p:grpSpPr>
            <a:xfrm>
              <a:off x="594111" y="-611196"/>
              <a:ext cx="2418089" cy="1180836"/>
              <a:chOff x="594111" y="-611196"/>
              <a:chExt cx="2418089" cy="1180836"/>
            </a:xfrm>
          </p:grpSpPr>
          <p:sp>
            <p:nvSpPr>
              <p:cNvPr id="264" name="TextBox 263">
                <a:extLst>
                  <a:ext uri="{FF2B5EF4-FFF2-40B4-BE49-F238E27FC236}">
                    <a16:creationId xmlns:a16="http://schemas.microsoft.com/office/drawing/2014/main" id="{A7820B27-1F55-4015-969B-60F7F8112B42}"/>
                  </a:ext>
                </a:extLst>
              </p:cNvPr>
              <p:cNvSpPr txBox="1"/>
              <p:nvPr/>
            </p:nvSpPr>
            <p:spPr>
              <a:xfrm>
                <a:off x="594111" y="-611196"/>
                <a:ext cx="2401011" cy="954107"/>
              </a:xfrm>
              <a:prstGeom prst="rect">
                <a:avLst/>
              </a:prstGeom>
              <a:noFill/>
            </p:spPr>
            <p:txBody>
              <a:bodyPr wrap="square" rtlCol="0">
                <a:spAutoFit/>
              </a:bodyPr>
              <a:lstStyle/>
              <a:p>
                <a:pPr algn="ctr"/>
                <a:r>
                  <a:rPr lang="en-US" sz="2800" dirty="0">
                    <a:solidFill>
                      <a:srgbClr val="2F8FD1"/>
                    </a:solidFill>
                    <a:latin typeface="Lato" panose="020F0502020204030203" pitchFamily="34" charset="0"/>
                    <a:ea typeface="Lato" panose="020F0502020204030203" pitchFamily="34" charset="0"/>
                    <a:cs typeface="Lato" panose="020F0502020204030203" pitchFamily="34" charset="0"/>
                  </a:rPr>
                  <a:t>EARN A </a:t>
                </a:r>
                <a:br>
                  <a:rPr lang="en-US" sz="2800" dirty="0">
                    <a:solidFill>
                      <a:srgbClr val="2F8FD1"/>
                    </a:solidFill>
                    <a:latin typeface="Lato" panose="020F0502020204030203" pitchFamily="34" charset="0"/>
                    <a:ea typeface="Lato" panose="020F0502020204030203" pitchFamily="34" charset="0"/>
                    <a:cs typeface="Lato" panose="020F0502020204030203" pitchFamily="34" charset="0"/>
                  </a:rPr>
                </a:br>
                <a:endParaRPr lang="en-US" sz="2800" dirty="0">
                  <a:solidFill>
                    <a:srgbClr val="2F8FD1"/>
                  </a:solidFill>
                  <a:latin typeface="Lato" panose="020F0502020204030203" pitchFamily="34" charset="0"/>
                  <a:ea typeface="Lato" panose="020F0502020204030203" pitchFamily="34" charset="0"/>
                  <a:cs typeface="Lato" panose="020F0502020204030203" pitchFamily="34" charset="0"/>
                </a:endParaRPr>
              </a:p>
            </p:txBody>
          </p:sp>
          <p:sp>
            <p:nvSpPr>
              <p:cNvPr id="265" name="TextBox 264">
                <a:extLst>
                  <a:ext uri="{FF2B5EF4-FFF2-40B4-BE49-F238E27FC236}">
                    <a16:creationId xmlns:a16="http://schemas.microsoft.com/office/drawing/2014/main" id="{47CCE35F-01CF-45A8-8365-2C84FF8E4F0F}"/>
                  </a:ext>
                </a:extLst>
              </p:cNvPr>
              <p:cNvSpPr txBox="1"/>
              <p:nvPr/>
            </p:nvSpPr>
            <p:spPr>
              <a:xfrm>
                <a:off x="611189" y="-261357"/>
                <a:ext cx="2401011" cy="830997"/>
              </a:xfrm>
              <a:prstGeom prst="rect">
                <a:avLst/>
              </a:prstGeom>
              <a:noFill/>
            </p:spPr>
            <p:txBody>
              <a:bodyPr wrap="square" rtlCol="0">
                <a:spAutoFit/>
              </a:bodyPr>
              <a:lstStyle/>
              <a:p>
                <a:pPr algn="ctr"/>
                <a:r>
                  <a:rPr lang="en-US" sz="4800" spc="-150" dirty="0">
                    <a:solidFill>
                      <a:srgbClr val="2F8FD1"/>
                    </a:solidFill>
                    <a:latin typeface="Lato" panose="020F0502020204030203" pitchFamily="34" charset="0"/>
                    <a:ea typeface="Lato" panose="020F0502020204030203" pitchFamily="34" charset="0"/>
                    <a:cs typeface="Lato" panose="020F0502020204030203" pitchFamily="34" charset="0"/>
                  </a:rPr>
                  <a:t>SALARY</a:t>
                </a:r>
                <a:endParaRPr lang="en-US" sz="2800" spc="-150" dirty="0">
                  <a:solidFill>
                    <a:srgbClr val="2F8FD1"/>
                  </a:solidFill>
                  <a:latin typeface="Lato" panose="020F0502020204030203" pitchFamily="34" charset="0"/>
                  <a:ea typeface="Lato" panose="020F0502020204030203" pitchFamily="34" charset="0"/>
                  <a:cs typeface="Lato" panose="020F0502020204030203" pitchFamily="34" charset="0"/>
                </a:endParaRPr>
              </a:p>
            </p:txBody>
          </p:sp>
        </p:grpSp>
      </p:grpSp>
      <p:grpSp>
        <p:nvGrpSpPr>
          <p:cNvPr id="266" name="Group 265">
            <a:extLst>
              <a:ext uri="{FF2B5EF4-FFF2-40B4-BE49-F238E27FC236}">
                <a16:creationId xmlns:a16="http://schemas.microsoft.com/office/drawing/2014/main" id="{611FE45B-60F1-4D78-973F-E46561BF5662}"/>
              </a:ext>
            </a:extLst>
          </p:cNvPr>
          <p:cNvGrpSpPr/>
          <p:nvPr/>
        </p:nvGrpSpPr>
        <p:grpSpPr>
          <a:xfrm>
            <a:off x="6639841" y="1429597"/>
            <a:ext cx="2439667" cy="1262006"/>
            <a:chOff x="3605066" y="1854006"/>
            <a:chExt cx="2439667" cy="1262006"/>
          </a:xfrm>
        </p:grpSpPr>
        <p:grpSp>
          <p:nvGrpSpPr>
            <p:cNvPr id="267" name="Group 266">
              <a:extLst>
                <a:ext uri="{FF2B5EF4-FFF2-40B4-BE49-F238E27FC236}">
                  <a16:creationId xmlns:a16="http://schemas.microsoft.com/office/drawing/2014/main" id="{ADEBC3EB-8498-4475-9292-251A293D6CD3}"/>
                </a:ext>
              </a:extLst>
            </p:cNvPr>
            <p:cNvGrpSpPr/>
            <p:nvPr/>
          </p:nvGrpSpPr>
          <p:grpSpPr>
            <a:xfrm>
              <a:off x="3605066" y="1854006"/>
              <a:ext cx="2425424" cy="1262006"/>
              <a:chOff x="3605066" y="1854006"/>
              <a:chExt cx="2425424" cy="1262006"/>
            </a:xfrm>
          </p:grpSpPr>
          <p:sp>
            <p:nvSpPr>
              <p:cNvPr id="269" name="Rectangle 268">
                <a:extLst>
                  <a:ext uri="{FF2B5EF4-FFF2-40B4-BE49-F238E27FC236}">
                    <a16:creationId xmlns:a16="http://schemas.microsoft.com/office/drawing/2014/main" id="{56E05C34-C684-4BED-BAD9-1C1680EF7E70}"/>
                  </a:ext>
                </a:extLst>
              </p:cNvPr>
              <p:cNvSpPr/>
              <p:nvPr/>
            </p:nvSpPr>
            <p:spPr>
              <a:xfrm>
                <a:off x="3605066" y="1854006"/>
                <a:ext cx="2401011" cy="1262006"/>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TextBox 269">
                <a:extLst>
                  <a:ext uri="{FF2B5EF4-FFF2-40B4-BE49-F238E27FC236}">
                    <a16:creationId xmlns:a16="http://schemas.microsoft.com/office/drawing/2014/main" id="{37A58AB2-7FB8-4C49-A3C2-D18DEFF03234}"/>
                  </a:ext>
                </a:extLst>
              </p:cNvPr>
              <p:cNvSpPr txBox="1"/>
              <p:nvPr/>
            </p:nvSpPr>
            <p:spPr>
              <a:xfrm>
                <a:off x="3629479" y="1926787"/>
                <a:ext cx="2401011" cy="954107"/>
              </a:xfrm>
              <a:prstGeom prst="rect">
                <a:avLst/>
              </a:prstGeom>
              <a:noFill/>
            </p:spPr>
            <p:txBody>
              <a:bodyPr wrap="square" rtlCol="0">
                <a:spAutoFit/>
              </a:bodyPr>
              <a:lstStyle/>
              <a:p>
                <a:pPr algn="ctr"/>
                <a:r>
                  <a:rPr lang="en-US" sz="2800" dirty="0">
                    <a:solidFill>
                      <a:srgbClr val="2F8FD1"/>
                    </a:solidFill>
                    <a:latin typeface="Lato" panose="020F0502020204030203" pitchFamily="34" charset="0"/>
                    <a:ea typeface="Lato" panose="020F0502020204030203" pitchFamily="34" charset="0"/>
                    <a:cs typeface="Lato" panose="020F0502020204030203" pitchFamily="34" charset="0"/>
                  </a:rPr>
                  <a:t>GAIN A </a:t>
                </a:r>
                <a:b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b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sp>
          <p:nvSpPr>
            <p:cNvPr id="268" name="TextBox 267">
              <a:extLst>
                <a:ext uri="{FF2B5EF4-FFF2-40B4-BE49-F238E27FC236}">
                  <a16:creationId xmlns:a16="http://schemas.microsoft.com/office/drawing/2014/main" id="{DF879626-674F-452E-B5F8-26DC2BE10502}"/>
                </a:ext>
              </a:extLst>
            </p:cNvPr>
            <p:cNvSpPr txBox="1"/>
            <p:nvPr/>
          </p:nvSpPr>
          <p:spPr>
            <a:xfrm>
              <a:off x="3643722" y="2381024"/>
              <a:ext cx="2401011" cy="707886"/>
            </a:xfrm>
            <a:prstGeom prst="rect">
              <a:avLst/>
            </a:prstGeom>
            <a:noFill/>
          </p:spPr>
          <p:txBody>
            <a:bodyPr wrap="square" rtlCol="0">
              <a:spAutoFit/>
            </a:bodyPr>
            <a:lstStyle/>
            <a:p>
              <a:pPr algn="ctr"/>
              <a:r>
                <a:rPr lang="en-US" sz="4000" dirty="0">
                  <a:solidFill>
                    <a:srgbClr val="2F8FD1"/>
                  </a:solidFill>
                  <a:latin typeface="Lato" panose="020F0502020204030203" pitchFamily="34" charset="0"/>
                  <a:ea typeface="Lato" panose="020F0502020204030203" pitchFamily="34" charset="0"/>
                  <a:cs typeface="Lato" panose="020F0502020204030203" pitchFamily="34" charset="0"/>
                </a:rPr>
                <a:t>DEGREE</a:t>
              </a:r>
              <a:endParaRPr lang="en-US" sz="2800" dirty="0">
                <a:solidFill>
                  <a:srgbClr val="2F8FD1"/>
                </a:solidFill>
                <a:latin typeface="Lato" panose="020F0502020204030203" pitchFamily="34" charset="0"/>
                <a:ea typeface="Lato" panose="020F0502020204030203" pitchFamily="34" charset="0"/>
                <a:cs typeface="Lato" panose="020F0502020204030203" pitchFamily="34" charset="0"/>
              </a:endParaRPr>
            </a:p>
          </p:txBody>
        </p:sp>
      </p:grpSp>
      <p:grpSp>
        <p:nvGrpSpPr>
          <p:cNvPr id="271" name="Group 270">
            <a:extLst>
              <a:ext uri="{FF2B5EF4-FFF2-40B4-BE49-F238E27FC236}">
                <a16:creationId xmlns:a16="http://schemas.microsoft.com/office/drawing/2014/main" id="{B8B58FB3-24C4-4929-8B51-404A794A9030}"/>
              </a:ext>
            </a:extLst>
          </p:cNvPr>
          <p:cNvGrpSpPr/>
          <p:nvPr/>
        </p:nvGrpSpPr>
        <p:grpSpPr>
          <a:xfrm>
            <a:off x="6579820" y="2812294"/>
            <a:ext cx="2445952" cy="1269613"/>
            <a:chOff x="3589739" y="2888955"/>
            <a:chExt cx="2445952" cy="1269613"/>
          </a:xfrm>
        </p:grpSpPr>
        <p:sp>
          <p:nvSpPr>
            <p:cNvPr id="272" name="Rectangle 271">
              <a:extLst>
                <a:ext uri="{FF2B5EF4-FFF2-40B4-BE49-F238E27FC236}">
                  <a16:creationId xmlns:a16="http://schemas.microsoft.com/office/drawing/2014/main" id="{86F4F785-2F12-46BE-83EF-5504222A01DC}"/>
                </a:ext>
              </a:extLst>
            </p:cNvPr>
            <p:cNvSpPr/>
            <p:nvPr/>
          </p:nvSpPr>
          <p:spPr>
            <a:xfrm>
              <a:off x="3634680" y="2888955"/>
              <a:ext cx="2401011" cy="1262006"/>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TextBox 272">
              <a:extLst>
                <a:ext uri="{FF2B5EF4-FFF2-40B4-BE49-F238E27FC236}">
                  <a16:creationId xmlns:a16="http://schemas.microsoft.com/office/drawing/2014/main" id="{93EECB37-9970-4EBD-A0CF-DCFDB53204B3}"/>
                </a:ext>
              </a:extLst>
            </p:cNvPr>
            <p:cNvSpPr txBox="1"/>
            <p:nvPr/>
          </p:nvSpPr>
          <p:spPr>
            <a:xfrm>
              <a:off x="3604818" y="2936920"/>
              <a:ext cx="2401011" cy="646331"/>
            </a:xfrm>
            <a:prstGeom prst="rect">
              <a:avLst/>
            </a:prstGeom>
            <a:noFill/>
          </p:spPr>
          <p:txBody>
            <a:bodyPr wrap="square" rtlCol="0">
              <a:spAutoFit/>
            </a:bodyPr>
            <a:lstStyle/>
            <a:p>
              <a:pPr algn="ctr"/>
              <a:r>
                <a:rPr lang="en-US" sz="3600" spc="-150" dirty="0">
                  <a:solidFill>
                    <a:srgbClr val="2F8FD1"/>
                  </a:solidFill>
                  <a:latin typeface="Lato" panose="020F0502020204030203" pitchFamily="34" charset="0"/>
                  <a:ea typeface="Lato" panose="020F0502020204030203" pitchFamily="34" charset="0"/>
                  <a:cs typeface="Lato" panose="020F0502020204030203" pitchFamily="34" charset="0"/>
                </a:rPr>
                <a:t>NO FEES</a:t>
              </a:r>
              <a:endParaRPr lang="en-US" sz="6000" spc="-150" dirty="0">
                <a:solidFill>
                  <a:srgbClr val="2F8FD1"/>
                </a:solidFill>
                <a:latin typeface="Lato" panose="020F0502020204030203" pitchFamily="34" charset="0"/>
                <a:ea typeface="Lato" panose="020F0502020204030203" pitchFamily="34" charset="0"/>
                <a:cs typeface="Lato" panose="020F0502020204030203" pitchFamily="34" charset="0"/>
              </a:endParaRPr>
            </a:p>
          </p:txBody>
        </p:sp>
        <p:sp>
          <p:nvSpPr>
            <p:cNvPr id="274" name="TextBox 273">
              <a:extLst>
                <a:ext uri="{FF2B5EF4-FFF2-40B4-BE49-F238E27FC236}">
                  <a16:creationId xmlns:a16="http://schemas.microsoft.com/office/drawing/2014/main" id="{8F9B614C-3B78-4913-82FD-6DC83ACF0847}"/>
                </a:ext>
              </a:extLst>
            </p:cNvPr>
            <p:cNvSpPr txBox="1"/>
            <p:nvPr/>
          </p:nvSpPr>
          <p:spPr>
            <a:xfrm>
              <a:off x="3589739" y="3450682"/>
              <a:ext cx="2401011" cy="707886"/>
            </a:xfrm>
            <a:prstGeom prst="rect">
              <a:avLst/>
            </a:prstGeom>
            <a:noFill/>
          </p:spPr>
          <p:txBody>
            <a:bodyPr wrap="square" rtlCol="0">
              <a:spAutoFit/>
            </a:bodyPr>
            <a:lstStyle/>
            <a:p>
              <a:pPr algn="ctr"/>
              <a:r>
                <a:rPr lang="en-US" sz="4000" spc="-150" dirty="0">
                  <a:solidFill>
                    <a:srgbClr val="2F8FD1"/>
                  </a:solidFill>
                  <a:latin typeface="Lato" panose="020F0502020204030203" pitchFamily="34" charset="0"/>
                  <a:ea typeface="Lato" panose="020F0502020204030203" pitchFamily="34" charset="0"/>
                  <a:cs typeface="Lato" panose="020F0502020204030203" pitchFamily="34" charset="0"/>
                </a:rPr>
                <a:t>TO PAY</a:t>
              </a:r>
              <a:endParaRPr lang="en-US" sz="6000" spc="-150" dirty="0">
                <a:solidFill>
                  <a:srgbClr val="2F8FD1"/>
                </a:solidFill>
                <a:latin typeface="Lato" panose="020F0502020204030203" pitchFamily="34" charset="0"/>
                <a:ea typeface="Lato" panose="020F0502020204030203" pitchFamily="34" charset="0"/>
                <a:cs typeface="Lato" panose="020F0502020204030203" pitchFamily="34" charset="0"/>
              </a:endParaRPr>
            </a:p>
          </p:txBody>
        </p:sp>
      </p:grpSp>
      <p:grpSp>
        <p:nvGrpSpPr>
          <p:cNvPr id="275" name="Group 274">
            <a:extLst>
              <a:ext uri="{FF2B5EF4-FFF2-40B4-BE49-F238E27FC236}">
                <a16:creationId xmlns:a16="http://schemas.microsoft.com/office/drawing/2014/main" id="{C3DD7884-6C46-4AE4-BD50-073E3C474F5C}"/>
              </a:ext>
            </a:extLst>
          </p:cNvPr>
          <p:cNvGrpSpPr/>
          <p:nvPr/>
        </p:nvGrpSpPr>
        <p:grpSpPr>
          <a:xfrm>
            <a:off x="6579820" y="4258251"/>
            <a:ext cx="2461032" cy="1262006"/>
            <a:chOff x="3640794" y="4033399"/>
            <a:chExt cx="2461032" cy="1262006"/>
          </a:xfrm>
        </p:grpSpPr>
        <p:sp>
          <p:nvSpPr>
            <p:cNvPr id="276" name="Rectangle 275">
              <a:extLst>
                <a:ext uri="{FF2B5EF4-FFF2-40B4-BE49-F238E27FC236}">
                  <a16:creationId xmlns:a16="http://schemas.microsoft.com/office/drawing/2014/main" id="{61BE9DAC-B5FA-461A-85A2-CC131C28033A}"/>
                </a:ext>
              </a:extLst>
            </p:cNvPr>
            <p:cNvSpPr/>
            <p:nvPr/>
          </p:nvSpPr>
          <p:spPr>
            <a:xfrm>
              <a:off x="3700815" y="4033399"/>
              <a:ext cx="2401011" cy="1262006"/>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TextBox 276">
              <a:extLst>
                <a:ext uri="{FF2B5EF4-FFF2-40B4-BE49-F238E27FC236}">
                  <a16:creationId xmlns:a16="http://schemas.microsoft.com/office/drawing/2014/main" id="{510AC511-ADB7-4A24-9A8E-034534D4EC77}"/>
                </a:ext>
              </a:extLst>
            </p:cNvPr>
            <p:cNvSpPr txBox="1"/>
            <p:nvPr/>
          </p:nvSpPr>
          <p:spPr>
            <a:xfrm>
              <a:off x="3658127" y="4082214"/>
              <a:ext cx="2401011" cy="646331"/>
            </a:xfrm>
            <a:prstGeom prst="rect">
              <a:avLst/>
            </a:prstGeom>
            <a:noFill/>
          </p:spPr>
          <p:txBody>
            <a:bodyPr wrap="square" rtlCol="0">
              <a:spAutoFit/>
            </a:bodyPr>
            <a:lstStyle/>
            <a:p>
              <a:pPr algn="ctr"/>
              <a:r>
                <a:rPr lang="en-US" sz="3600" spc="-150" dirty="0">
                  <a:solidFill>
                    <a:srgbClr val="2F8FD1"/>
                  </a:solidFill>
                  <a:latin typeface="Lato" panose="020F0502020204030203" pitchFamily="34" charset="0"/>
                  <a:ea typeface="Lato" panose="020F0502020204030203" pitchFamily="34" charset="0"/>
                  <a:cs typeface="Lato" panose="020F0502020204030203" pitchFamily="34" charset="0"/>
                </a:rPr>
                <a:t>YOU CAN</a:t>
              </a:r>
              <a:endParaRPr lang="en-US" sz="2000" spc="-150" dirty="0">
                <a:solidFill>
                  <a:srgbClr val="2F8FD1"/>
                </a:solidFill>
                <a:latin typeface="Lato" panose="020F0502020204030203" pitchFamily="34" charset="0"/>
                <a:ea typeface="Lato" panose="020F0502020204030203" pitchFamily="34" charset="0"/>
                <a:cs typeface="Lato" panose="020F0502020204030203" pitchFamily="34" charset="0"/>
              </a:endParaRPr>
            </a:p>
          </p:txBody>
        </p:sp>
        <p:sp>
          <p:nvSpPr>
            <p:cNvPr id="278" name="TextBox 277">
              <a:extLst>
                <a:ext uri="{FF2B5EF4-FFF2-40B4-BE49-F238E27FC236}">
                  <a16:creationId xmlns:a16="http://schemas.microsoft.com/office/drawing/2014/main" id="{F3211381-846F-490E-9490-40FC4DD91936}"/>
                </a:ext>
              </a:extLst>
            </p:cNvPr>
            <p:cNvSpPr txBox="1"/>
            <p:nvPr/>
          </p:nvSpPr>
          <p:spPr>
            <a:xfrm>
              <a:off x="3640794" y="4612501"/>
              <a:ext cx="2401011" cy="584775"/>
            </a:xfrm>
            <a:prstGeom prst="rect">
              <a:avLst/>
            </a:prstGeom>
            <a:noFill/>
          </p:spPr>
          <p:txBody>
            <a:bodyPr wrap="square" rtlCol="0">
              <a:spAutoFit/>
            </a:bodyPr>
            <a:lstStyle/>
            <a:p>
              <a:pPr algn="ctr"/>
              <a:r>
                <a:rPr lang="en-US" sz="3200" spc="-150" dirty="0">
                  <a:solidFill>
                    <a:srgbClr val="2F8FD1"/>
                  </a:solidFill>
                  <a:latin typeface="Lato" panose="020F0502020204030203" pitchFamily="34" charset="0"/>
                  <a:ea typeface="Lato" panose="020F0502020204030203" pitchFamily="34" charset="0"/>
                  <a:cs typeface="Lato" panose="020F0502020204030203" pitchFamily="34" charset="0"/>
                </a:rPr>
                <a:t>RELOCATE</a:t>
              </a:r>
              <a:endParaRPr lang="en-US" sz="2000" spc="-150" dirty="0">
                <a:solidFill>
                  <a:srgbClr val="2F8FD1"/>
                </a:solidFill>
                <a:latin typeface="Lato" panose="020F0502020204030203" pitchFamily="34" charset="0"/>
                <a:ea typeface="Lato" panose="020F0502020204030203" pitchFamily="34" charset="0"/>
                <a:cs typeface="Lato" panose="020F0502020204030203" pitchFamily="34" charset="0"/>
              </a:endParaRPr>
            </a:p>
          </p:txBody>
        </p:sp>
      </p:grpSp>
      <p:grpSp>
        <p:nvGrpSpPr>
          <p:cNvPr id="279" name="Group 278">
            <a:extLst>
              <a:ext uri="{FF2B5EF4-FFF2-40B4-BE49-F238E27FC236}">
                <a16:creationId xmlns:a16="http://schemas.microsoft.com/office/drawing/2014/main" id="{82BFE894-7964-47BF-A248-599A2C2885AE}"/>
              </a:ext>
            </a:extLst>
          </p:cNvPr>
          <p:cNvGrpSpPr/>
          <p:nvPr/>
        </p:nvGrpSpPr>
        <p:grpSpPr>
          <a:xfrm>
            <a:off x="-229002" y="2892765"/>
            <a:ext cx="3558857" cy="1262006"/>
            <a:chOff x="154754" y="966660"/>
            <a:chExt cx="3558857" cy="1262006"/>
          </a:xfrm>
        </p:grpSpPr>
        <p:sp>
          <p:nvSpPr>
            <p:cNvPr id="280" name="Rectangle 279">
              <a:extLst>
                <a:ext uri="{FF2B5EF4-FFF2-40B4-BE49-F238E27FC236}">
                  <a16:creationId xmlns:a16="http://schemas.microsoft.com/office/drawing/2014/main" id="{FD9E8BF3-E879-4C02-B246-8E6B1FAC8DAE}"/>
                </a:ext>
              </a:extLst>
            </p:cNvPr>
            <p:cNvSpPr/>
            <p:nvPr/>
          </p:nvSpPr>
          <p:spPr>
            <a:xfrm>
              <a:off x="640963" y="966660"/>
              <a:ext cx="2401011" cy="1262006"/>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1" name="Group 280">
              <a:extLst>
                <a:ext uri="{FF2B5EF4-FFF2-40B4-BE49-F238E27FC236}">
                  <a16:creationId xmlns:a16="http://schemas.microsoft.com/office/drawing/2014/main" id="{0D9B9C20-6514-493A-B4D1-659404DD039D}"/>
                </a:ext>
              </a:extLst>
            </p:cNvPr>
            <p:cNvGrpSpPr/>
            <p:nvPr/>
          </p:nvGrpSpPr>
          <p:grpSpPr>
            <a:xfrm>
              <a:off x="154754" y="1014667"/>
              <a:ext cx="3558857" cy="1066424"/>
              <a:chOff x="154754" y="1014667"/>
              <a:chExt cx="3558857" cy="1066424"/>
            </a:xfrm>
          </p:grpSpPr>
          <p:sp>
            <p:nvSpPr>
              <p:cNvPr id="282" name="TextBox 281">
                <a:extLst>
                  <a:ext uri="{FF2B5EF4-FFF2-40B4-BE49-F238E27FC236}">
                    <a16:creationId xmlns:a16="http://schemas.microsoft.com/office/drawing/2014/main" id="{F4285342-6C9C-4560-A37F-4B21A5A023CD}"/>
                  </a:ext>
                </a:extLst>
              </p:cNvPr>
              <p:cNvSpPr txBox="1"/>
              <p:nvPr/>
            </p:nvSpPr>
            <p:spPr>
              <a:xfrm>
                <a:off x="154754" y="1014667"/>
                <a:ext cx="2401011" cy="846386"/>
              </a:xfrm>
              <a:prstGeom prst="rect">
                <a:avLst/>
              </a:prstGeom>
              <a:noFill/>
            </p:spPr>
            <p:txBody>
              <a:bodyPr wrap="square" rtlCol="0">
                <a:spAutoFit/>
              </a:bodyPr>
              <a:lstStyle/>
              <a:p>
                <a:pPr algn="ctr"/>
                <a:r>
                  <a:rPr lang="en-US" sz="4900" b="1" spc="-150" dirty="0">
                    <a:solidFill>
                      <a:srgbClr val="2F8FD1"/>
                    </a:solidFill>
                    <a:latin typeface="Lato" panose="020F0502020204030203" pitchFamily="34" charset="0"/>
                    <a:ea typeface="Lato" panose="020F0502020204030203" pitchFamily="34" charset="0"/>
                    <a:cs typeface="Lato" panose="020F0502020204030203" pitchFamily="34" charset="0"/>
                  </a:rPr>
                  <a:t>90%</a:t>
                </a:r>
              </a:p>
            </p:txBody>
          </p:sp>
          <p:sp>
            <p:nvSpPr>
              <p:cNvPr id="283" name="TextBox 282">
                <a:extLst>
                  <a:ext uri="{FF2B5EF4-FFF2-40B4-BE49-F238E27FC236}">
                    <a16:creationId xmlns:a16="http://schemas.microsoft.com/office/drawing/2014/main" id="{54C40A39-2AB6-492B-9A5B-1B11134159FD}"/>
                  </a:ext>
                </a:extLst>
              </p:cNvPr>
              <p:cNvSpPr txBox="1"/>
              <p:nvPr/>
            </p:nvSpPr>
            <p:spPr>
              <a:xfrm>
                <a:off x="1300343" y="1047806"/>
                <a:ext cx="2401011" cy="400110"/>
              </a:xfrm>
              <a:prstGeom prst="rect">
                <a:avLst/>
              </a:prstGeom>
              <a:noFill/>
            </p:spPr>
            <p:txBody>
              <a:bodyPr wrap="square" rtlCol="0">
                <a:spAutoFit/>
              </a:bodyPr>
              <a:lstStyle/>
              <a:p>
                <a:pPr algn="ctr"/>
                <a:r>
                  <a:rPr lang="en-US" sz="2000" spc="-150" dirty="0">
                    <a:solidFill>
                      <a:srgbClr val="2F8FD1"/>
                    </a:solidFill>
                    <a:latin typeface="Lato" panose="020F0502020204030203" pitchFamily="34" charset="0"/>
                    <a:ea typeface="Lato" panose="020F0502020204030203" pitchFamily="34" charset="0"/>
                    <a:cs typeface="Lato" panose="020F0502020204030203" pitchFamily="34" charset="0"/>
                  </a:rPr>
                  <a:t>STAY IN</a:t>
                </a:r>
              </a:p>
            </p:txBody>
          </p:sp>
          <p:sp>
            <p:nvSpPr>
              <p:cNvPr id="284" name="TextBox 283">
                <a:extLst>
                  <a:ext uri="{FF2B5EF4-FFF2-40B4-BE49-F238E27FC236}">
                    <a16:creationId xmlns:a16="http://schemas.microsoft.com/office/drawing/2014/main" id="{003C5D17-3EC0-4CD6-A174-A2AF5714AD84}"/>
                  </a:ext>
                </a:extLst>
              </p:cNvPr>
              <p:cNvSpPr txBox="1"/>
              <p:nvPr/>
            </p:nvSpPr>
            <p:spPr>
              <a:xfrm>
                <a:off x="1312600" y="1301749"/>
                <a:ext cx="2401011" cy="430887"/>
              </a:xfrm>
              <a:prstGeom prst="rect">
                <a:avLst/>
              </a:prstGeom>
              <a:noFill/>
            </p:spPr>
            <p:txBody>
              <a:bodyPr wrap="square" rtlCol="0">
                <a:spAutoFit/>
              </a:bodyPr>
              <a:lstStyle/>
              <a:p>
                <a:pPr algn="ctr"/>
                <a:r>
                  <a:rPr lang="en-US" sz="2200" spc="-150" dirty="0">
                    <a:solidFill>
                      <a:srgbClr val="2F8FD1"/>
                    </a:solidFill>
                    <a:latin typeface="Lato" panose="020F0502020204030203" pitchFamily="34" charset="0"/>
                    <a:ea typeface="Lato" panose="020F0502020204030203" pitchFamily="34" charset="0"/>
                    <a:cs typeface="Lato" panose="020F0502020204030203" pitchFamily="34" charset="0"/>
                  </a:rPr>
                  <a:t>WORK</a:t>
                </a:r>
              </a:p>
            </p:txBody>
          </p:sp>
          <p:sp>
            <p:nvSpPr>
              <p:cNvPr id="285" name="TextBox 284">
                <a:extLst>
                  <a:ext uri="{FF2B5EF4-FFF2-40B4-BE49-F238E27FC236}">
                    <a16:creationId xmlns:a16="http://schemas.microsoft.com/office/drawing/2014/main" id="{2EA73FD9-C3CC-4E8D-9D57-9512BE9B46BD}"/>
                  </a:ext>
                </a:extLst>
              </p:cNvPr>
              <p:cNvSpPr txBox="1"/>
              <p:nvPr/>
            </p:nvSpPr>
            <p:spPr>
              <a:xfrm>
                <a:off x="338734" y="1757926"/>
                <a:ext cx="3180436" cy="323165"/>
              </a:xfrm>
              <a:prstGeom prst="rect">
                <a:avLst/>
              </a:prstGeom>
              <a:noFill/>
            </p:spPr>
            <p:txBody>
              <a:bodyPr wrap="square" rtlCol="0">
                <a:spAutoFit/>
              </a:bodyPr>
              <a:lstStyle/>
              <a:p>
                <a:pPr algn="ctr"/>
                <a:r>
                  <a:rPr lang="en-US" sz="1500" dirty="0">
                    <a:solidFill>
                      <a:srgbClr val="2F8FD1"/>
                    </a:solidFill>
                    <a:latin typeface="Lato" panose="020F0502020204030203" pitchFamily="34" charset="0"/>
                    <a:ea typeface="Lato" panose="020F0502020204030203" pitchFamily="34" charset="0"/>
                    <a:cs typeface="Lato" panose="020F0502020204030203" pitchFamily="34" charset="0"/>
                  </a:rPr>
                  <a:t>POST-APPRENTICESHIP</a:t>
                </a:r>
              </a:p>
            </p:txBody>
          </p:sp>
        </p:grpSp>
      </p:grpSp>
      <p:pic>
        <p:nvPicPr>
          <p:cNvPr id="34" name="Picture 33">
            <a:extLst>
              <a:ext uri="{FF2B5EF4-FFF2-40B4-BE49-F238E27FC236}">
                <a16:creationId xmlns:a16="http://schemas.microsoft.com/office/drawing/2014/main" id="{5F0351B5-9947-4020-B29C-676E60477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769" y="5747804"/>
            <a:ext cx="1369156" cy="883482"/>
          </a:xfrm>
          <a:prstGeom prst="rect">
            <a:avLst/>
          </a:prstGeom>
        </p:spPr>
      </p:pic>
    </p:spTree>
    <p:extLst>
      <p:ext uri="{BB962C8B-B14F-4D97-AF65-F5344CB8AC3E}">
        <p14:creationId xmlns:p14="http://schemas.microsoft.com/office/powerpoint/2010/main" val="2489050461"/>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wipe(down)">
                                      <p:cBhvr>
                                        <p:cTn id="7" dur="500"/>
                                        <p:tgtEl>
                                          <p:spTgt spid="24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5"/>
                                        </p:tgtEl>
                                        <p:attrNameLst>
                                          <p:attrName>style.visibility</p:attrName>
                                        </p:attrNameLst>
                                      </p:cBhvr>
                                      <p:to>
                                        <p:strVal val="visible"/>
                                      </p:to>
                                    </p:set>
                                    <p:animEffect transition="in" filter="wipe(up)">
                                      <p:cBhvr>
                                        <p:cTn id="11" dur="500"/>
                                        <p:tgtEl>
                                          <p:spTgt spid="25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79"/>
                                        </p:tgtEl>
                                        <p:attrNameLst>
                                          <p:attrName>style.visibility</p:attrName>
                                        </p:attrNameLst>
                                      </p:cBhvr>
                                      <p:to>
                                        <p:strVal val="visible"/>
                                      </p:to>
                                    </p:set>
                                    <p:animEffect transition="in" filter="wipe(up)">
                                      <p:cBhvr>
                                        <p:cTn id="15" dur="500"/>
                                        <p:tgtEl>
                                          <p:spTgt spid="27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47"/>
                                        </p:tgtEl>
                                        <p:attrNameLst>
                                          <p:attrName>style.visibility</p:attrName>
                                        </p:attrNameLst>
                                      </p:cBhvr>
                                      <p:to>
                                        <p:strVal val="visible"/>
                                      </p:to>
                                    </p:set>
                                    <p:animEffect transition="in" filter="wipe(up)">
                                      <p:cBhvr>
                                        <p:cTn id="19" dur="500"/>
                                        <p:tgtEl>
                                          <p:spTgt spid="24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75"/>
                                        </p:tgtEl>
                                        <p:attrNameLst>
                                          <p:attrName>style.visibility</p:attrName>
                                        </p:attrNameLst>
                                      </p:cBhvr>
                                      <p:to>
                                        <p:strVal val="visible"/>
                                      </p:to>
                                    </p:set>
                                    <p:animEffect transition="in" filter="wipe(down)">
                                      <p:cBhvr>
                                        <p:cTn id="23" dur="500"/>
                                        <p:tgtEl>
                                          <p:spTgt spid="27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71"/>
                                        </p:tgtEl>
                                        <p:attrNameLst>
                                          <p:attrName>style.visibility</p:attrName>
                                        </p:attrNameLst>
                                      </p:cBhvr>
                                      <p:to>
                                        <p:strVal val="visible"/>
                                      </p:to>
                                    </p:set>
                                    <p:animEffect transition="in" filter="wipe(down)">
                                      <p:cBhvr>
                                        <p:cTn id="27" dur="500"/>
                                        <p:tgtEl>
                                          <p:spTgt spid="2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66"/>
                                        </p:tgtEl>
                                        <p:attrNameLst>
                                          <p:attrName>style.visibility</p:attrName>
                                        </p:attrNameLst>
                                      </p:cBhvr>
                                      <p:to>
                                        <p:strVal val="visible"/>
                                      </p:to>
                                    </p:set>
                                    <p:animEffect transition="in" filter="wipe(down)">
                                      <p:cBhvr>
                                        <p:cTn id="31" dur="5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938207"/>
            <a:ext cx="9144000" cy="1143000"/>
          </a:xfrm>
          <a:prstGeom prst="rect">
            <a:avLst/>
          </a:prstGeom>
          <a:solidFill>
            <a:schemeClr val="bg1">
              <a:lumMod val="8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a:off x="1981200" y="1484785"/>
            <a:ext cx="1752600" cy="4101373"/>
          </a:xfrm>
          <a:prstGeom prst="rect">
            <a:avLst/>
          </a:prstGeom>
          <a:solidFill>
            <a:schemeClr val="bg1">
              <a:lumMod val="8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a:off x="5486400" y="1484784"/>
            <a:ext cx="1752600" cy="4101373"/>
          </a:xfrm>
          <a:prstGeom prst="rect">
            <a:avLst/>
          </a:prstGeom>
          <a:solidFill>
            <a:schemeClr val="bg1">
              <a:lumMod val="8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56652" y="1793304"/>
            <a:ext cx="1395882" cy="942055"/>
            <a:chOff x="356652" y="1350646"/>
            <a:chExt cx="1395882" cy="942055"/>
          </a:xfrm>
        </p:grpSpPr>
        <p:grpSp>
          <p:nvGrpSpPr>
            <p:cNvPr id="157" name="Group 156"/>
            <p:cNvGrpSpPr/>
            <p:nvPr/>
          </p:nvGrpSpPr>
          <p:grpSpPr>
            <a:xfrm>
              <a:off x="356652" y="1350646"/>
              <a:ext cx="1395882" cy="942055"/>
              <a:chOff x="356719" y="1334635"/>
              <a:chExt cx="1395882" cy="942055"/>
            </a:xfrm>
          </p:grpSpPr>
          <p:sp>
            <p:nvSpPr>
              <p:cNvPr id="158" name="Oval 157"/>
              <p:cNvSpPr/>
              <p:nvPr/>
            </p:nvSpPr>
            <p:spPr>
              <a:xfrm>
                <a:off x="736363" y="1334635"/>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Accounting</a:t>
                </a:r>
              </a:p>
            </p:txBody>
          </p:sp>
        </p:grpSp>
        <p:sp>
          <p:nvSpPr>
            <p:cNvPr id="203" name="Freeform 52"/>
            <p:cNvSpPr>
              <a:spLocks noEditPoints="1"/>
            </p:cNvSpPr>
            <p:nvPr/>
          </p:nvSpPr>
          <p:spPr bwMode="auto">
            <a:xfrm>
              <a:off x="928227" y="1498525"/>
              <a:ext cx="301938" cy="412350"/>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331015" y="3036002"/>
            <a:ext cx="1395882" cy="947410"/>
            <a:chOff x="331015" y="2593345"/>
            <a:chExt cx="1395882" cy="947410"/>
          </a:xfrm>
        </p:grpSpPr>
        <p:grpSp>
          <p:nvGrpSpPr>
            <p:cNvPr id="160" name="Group 159"/>
            <p:cNvGrpSpPr/>
            <p:nvPr/>
          </p:nvGrpSpPr>
          <p:grpSpPr>
            <a:xfrm>
              <a:off x="331015" y="2593345"/>
              <a:ext cx="1395882" cy="947410"/>
              <a:chOff x="356719" y="1329280"/>
              <a:chExt cx="1395882" cy="947410"/>
            </a:xfrm>
          </p:grpSpPr>
          <p:sp>
            <p:nvSpPr>
              <p:cNvPr id="161" name="Oval 160"/>
              <p:cNvSpPr/>
              <p:nvPr/>
            </p:nvSpPr>
            <p:spPr>
              <a:xfrm>
                <a:off x="762000"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Box 161"/>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Teaching</a:t>
                </a:r>
              </a:p>
            </p:txBody>
          </p:sp>
        </p:grpSp>
        <p:grpSp>
          <p:nvGrpSpPr>
            <p:cNvPr id="204" name="Group 74"/>
            <p:cNvGrpSpPr/>
            <p:nvPr/>
          </p:nvGrpSpPr>
          <p:grpSpPr>
            <a:xfrm>
              <a:off x="985685" y="2776667"/>
              <a:ext cx="187022" cy="337990"/>
              <a:chOff x="3386647" y="802411"/>
              <a:chExt cx="172336" cy="311450"/>
            </a:xfrm>
            <a:solidFill>
              <a:schemeClr val="tx1"/>
            </a:solidFill>
          </p:grpSpPr>
          <p:sp>
            <p:nvSpPr>
              <p:cNvPr id="205" name="Freeform 71"/>
              <p:cNvSpPr>
                <a:spLocks/>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73"/>
              <p:cNvSpPr>
                <a:spLocks/>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74"/>
              <p:cNvSpPr>
                <a:spLocks/>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Line 75"/>
              <p:cNvSpPr>
                <a:spLocks noChangeShapeType="1"/>
              </p:cNvSpPr>
              <p:nvPr/>
            </p:nvSpPr>
            <p:spPr bwMode="auto">
              <a:xfrm>
                <a:off x="3534067" y="924914"/>
                <a:ext cx="2077" cy="2077"/>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1" name="Group 10"/>
          <p:cNvGrpSpPr/>
          <p:nvPr/>
        </p:nvGrpSpPr>
        <p:grpSpPr>
          <a:xfrm>
            <a:off x="2083752" y="3036002"/>
            <a:ext cx="1395882" cy="947410"/>
            <a:chOff x="2083752" y="2593345"/>
            <a:chExt cx="1395882" cy="947410"/>
          </a:xfrm>
        </p:grpSpPr>
        <p:grpSp>
          <p:nvGrpSpPr>
            <p:cNvPr id="169" name="Group 168"/>
            <p:cNvGrpSpPr/>
            <p:nvPr/>
          </p:nvGrpSpPr>
          <p:grpSpPr>
            <a:xfrm>
              <a:off x="2083752" y="2593345"/>
              <a:ext cx="1395882" cy="947410"/>
              <a:chOff x="356719" y="1329280"/>
              <a:chExt cx="1395882" cy="947410"/>
            </a:xfrm>
          </p:grpSpPr>
          <p:sp>
            <p:nvSpPr>
              <p:cNvPr id="170" name="Oval 169"/>
              <p:cNvSpPr/>
              <p:nvPr/>
            </p:nvSpPr>
            <p:spPr>
              <a:xfrm>
                <a:off x="762000"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extBox 170"/>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Cyber Security</a:t>
                </a:r>
              </a:p>
            </p:txBody>
          </p:sp>
        </p:grpSp>
        <p:sp>
          <p:nvSpPr>
            <p:cNvPr id="214" name="Freeform 80"/>
            <p:cNvSpPr>
              <a:spLocks noEditPoints="1"/>
            </p:cNvSpPr>
            <p:nvPr/>
          </p:nvSpPr>
          <p:spPr bwMode="auto">
            <a:xfrm>
              <a:off x="2631166" y="2779460"/>
              <a:ext cx="394776" cy="296836"/>
            </a:xfrm>
            <a:custGeom>
              <a:avLst/>
              <a:gdLst>
                <a:gd name="T0" fmla="*/ 409426 w 256"/>
                <a:gd name="T1" fmla="*/ 171029 h 192"/>
                <a:gd name="T2" fmla="*/ 409426 w 256"/>
                <a:gd name="T3" fmla="*/ 171029 h 192"/>
                <a:gd name="T4" fmla="*/ 331440 w 256"/>
                <a:gd name="T5" fmla="*/ 249213 h 192"/>
                <a:gd name="T6" fmla="*/ 331440 w 256"/>
                <a:gd name="T7" fmla="*/ 249213 h 192"/>
                <a:gd name="T8" fmla="*/ 318443 w 256"/>
                <a:gd name="T9" fmla="*/ 254100 h 192"/>
                <a:gd name="T10" fmla="*/ 298946 w 256"/>
                <a:gd name="T11" fmla="*/ 234554 h 192"/>
                <a:gd name="T12" fmla="*/ 305445 w 256"/>
                <a:gd name="T13" fmla="*/ 221523 h 192"/>
                <a:gd name="T14" fmla="*/ 305445 w 256"/>
                <a:gd name="T15" fmla="*/ 221523 h 192"/>
                <a:gd name="T16" fmla="*/ 368808 w 256"/>
                <a:gd name="T17" fmla="*/ 156369 h 192"/>
                <a:gd name="T18" fmla="*/ 305445 w 256"/>
                <a:gd name="T19" fmla="*/ 92844 h 192"/>
                <a:gd name="T20" fmla="*/ 305445 w 256"/>
                <a:gd name="T21" fmla="*/ 92844 h 192"/>
                <a:gd name="T22" fmla="*/ 298946 w 256"/>
                <a:gd name="T23" fmla="*/ 78185 h 192"/>
                <a:gd name="T24" fmla="*/ 318443 w 256"/>
                <a:gd name="T25" fmla="*/ 58638 h 192"/>
                <a:gd name="T26" fmla="*/ 333065 w 256"/>
                <a:gd name="T27" fmla="*/ 65154 h 192"/>
                <a:gd name="T28" fmla="*/ 333065 w 256"/>
                <a:gd name="T29" fmla="*/ 65154 h 192"/>
                <a:gd name="T30" fmla="*/ 409426 w 256"/>
                <a:gd name="T31" fmla="*/ 141709 h 192"/>
                <a:gd name="T32" fmla="*/ 415925 w 256"/>
                <a:gd name="T33" fmla="*/ 156369 h 192"/>
                <a:gd name="T34" fmla="*/ 409426 w 256"/>
                <a:gd name="T35" fmla="*/ 171029 h 192"/>
                <a:gd name="T36" fmla="*/ 173844 w 256"/>
                <a:gd name="T37" fmla="*/ 299707 h 192"/>
                <a:gd name="T38" fmla="*/ 155972 w 256"/>
                <a:gd name="T39" fmla="*/ 312738 h 192"/>
                <a:gd name="T40" fmla="*/ 136475 w 256"/>
                <a:gd name="T41" fmla="*/ 293192 h 192"/>
                <a:gd name="T42" fmla="*/ 138100 w 256"/>
                <a:gd name="T43" fmla="*/ 286677 h 192"/>
                <a:gd name="T44" fmla="*/ 242081 w 256"/>
                <a:gd name="T45" fmla="*/ 13031 h 192"/>
                <a:gd name="T46" fmla="*/ 259953 w 256"/>
                <a:gd name="T47" fmla="*/ 0 h 192"/>
                <a:gd name="T48" fmla="*/ 279450 w 256"/>
                <a:gd name="T49" fmla="*/ 19546 h 192"/>
                <a:gd name="T50" fmla="*/ 277825 w 256"/>
                <a:gd name="T51" fmla="*/ 26062 h 192"/>
                <a:gd name="T52" fmla="*/ 173844 w 256"/>
                <a:gd name="T53" fmla="*/ 299707 h 192"/>
                <a:gd name="T54" fmla="*/ 110480 w 256"/>
                <a:gd name="T55" fmla="*/ 92844 h 192"/>
                <a:gd name="T56" fmla="*/ 47117 w 256"/>
                <a:gd name="T57" fmla="*/ 156369 h 192"/>
                <a:gd name="T58" fmla="*/ 112105 w 256"/>
                <a:gd name="T59" fmla="*/ 221523 h 192"/>
                <a:gd name="T60" fmla="*/ 112105 w 256"/>
                <a:gd name="T61" fmla="*/ 221523 h 192"/>
                <a:gd name="T62" fmla="*/ 116979 w 256"/>
                <a:gd name="T63" fmla="*/ 234554 h 192"/>
                <a:gd name="T64" fmla="*/ 97482 w 256"/>
                <a:gd name="T65" fmla="*/ 254100 h 192"/>
                <a:gd name="T66" fmla="*/ 84485 w 256"/>
                <a:gd name="T67" fmla="*/ 249213 h 192"/>
                <a:gd name="T68" fmla="*/ 84485 w 256"/>
                <a:gd name="T69" fmla="*/ 249213 h 192"/>
                <a:gd name="T70" fmla="*/ 6499 w 256"/>
                <a:gd name="T71" fmla="*/ 171029 h 192"/>
                <a:gd name="T72" fmla="*/ 6499 w 256"/>
                <a:gd name="T73" fmla="*/ 171029 h 192"/>
                <a:gd name="T74" fmla="*/ 0 w 256"/>
                <a:gd name="T75" fmla="*/ 156369 h 192"/>
                <a:gd name="T76" fmla="*/ 6499 w 256"/>
                <a:gd name="T77" fmla="*/ 141709 h 192"/>
                <a:gd name="T78" fmla="*/ 84485 w 256"/>
                <a:gd name="T79" fmla="*/ 65154 h 192"/>
                <a:gd name="T80" fmla="*/ 84485 w 256"/>
                <a:gd name="T81" fmla="*/ 65154 h 192"/>
                <a:gd name="T82" fmla="*/ 97482 w 256"/>
                <a:gd name="T83" fmla="*/ 58638 h 192"/>
                <a:gd name="T84" fmla="*/ 116979 w 256"/>
                <a:gd name="T85" fmla="*/ 78185 h 192"/>
                <a:gd name="T86" fmla="*/ 110480 w 256"/>
                <a:gd name="T87" fmla="*/ 92844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6" h="192">
                  <a:moveTo>
                    <a:pt x="252" y="105"/>
                  </a:moveTo>
                  <a:cubicBezTo>
                    <a:pt x="252" y="105"/>
                    <a:pt x="252" y="105"/>
                    <a:pt x="252" y="105"/>
                  </a:cubicBezTo>
                  <a:cubicBezTo>
                    <a:pt x="204" y="153"/>
                    <a:pt x="204" y="153"/>
                    <a:pt x="204" y="153"/>
                  </a:cubicBezTo>
                  <a:cubicBezTo>
                    <a:pt x="204" y="153"/>
                    <a:pt x="204" y="153"/>
                    <a:pt x="204" y="153"/>
                  </a:cubicBezTo>
                  <a:cubicBezTo>
                    <a:pt x="202" y="155"/>
                    <a:pt x="199" y="156"/>
                    <a:pt x="196" y="156"/>
                  </a:cubicBezTo>
                  <a:cubicBezTo>
                    <a:pt x="189" y="156"/>
                    <a:pt x="184" y="151"/>
                    <a:pt x="184" y="144"/>
                  </a:cubicBezTo>
                  <a:cubicBezTo>
                    <a:pt x="184" y="141"/>
                    <a:pt x="185" y="138"/>
                    <a:pt x="188" y="136"/>
                  </a:cubicBezTo>
                  <a:cubicBezTo>
                    <a:pt x="188" y="136"/>
                    <a:pt x="188" y="136"/>
                    <a:pt x="188" y="136"/>
                  </a:cubicBezTo>
                  <a:cubicBezTo>
                    <a:pt x="227" y="96"/>
                    <a:pt x="227" y="96"/>
                    <a:pt x="227" y="96"/>
                  </a:cubicBezTo>
                  <a:cubicBezTo>
                    <a:pt x="188" y="57"/>
                    <a:pt x="188" y="57"/>
                    <a:pt x="188" y="57"/>
                  </a:cubicBezTo>
                  <a:cubicBezTo>
                    <a:pt x="188" y="57"/>
                    <a:pt x="188" y="57"/>
                    <a:pt x="188" y="57"/>
                  </a:cubicBezTo>
                  <a:cubicBezTo>
                    <a:pt x="185" y="54"/>
                    <a:pt x="184" y="51"/>
                    <a:pt x="184" y="48"/>
                  </a:cubicBezTo>
                  <a:cubicBezTo>
                    <a:pt x="184" y="41"/>
                    <a:pt x="189" y="36"/>
                    <a:pt x="196" y="36"/>
                  </a:cubicBezTo>
                  <a:cubicBezTo>
                    <a:pt x="199" y="36"/>
                    <a:pt x="202" y="37"/>
                    <a:pt x="205" y="40"/>
                  </a:cubicBezTo>
                  <a:cubicBezTo>
                    <a:pt x="205" y="40"/>
                    <a:pt x="205" y="40"/>
                    <a:pt x="205" y="40"/>
                  </a:cubicBezTo>
                  <a:cubicBezTo>
                    <a:pt x="252" y="87"/>
                    <a:pt x="252" y="87"/>
                    <a:pt x="252" y="87"/>
                  </a:cubicBezTo>
                  <a:cubicBezTo>
                    <a:pt x="254" y="89"/>
                    <a:pt x="256" y="92"/>
                    <a:pt x="256" y="96"/>
                  </a:cubicBezTo>
                  <a:cubicBezTo>
                    <a:pt x="256" y="99"/>
                    <a:pt x="255" y="102"/>
                    <a:pt x="252" y="105"/>
                  </a:cubicBezTo>
                  <a:moveTo>
                    <a:pt x="107" y="184"/>
                  </a:moveTo>
                  <a:cubicBezTo>
                    <a:pt x="106" y="189"/>
                    <a:pt x="101" y="192"/>
                    <a:pt x="96" y="192"/>
                  </a:cubicBezTo>
                  <a:cubicBezTo>
                    <a:pt x="89" y="192"/>
                    <a:pt x="84" y="187"/>
                    <a:pt x="84" y="180"/>
                  </a:cubicBezTo>
                  <a:cubicBezTo>
                    <a:pt x="84" y="178"/>
                    <a:pt x="84" y="177"/>
                    <a:pt x="85" y="176"/>
                  </a:cubicBezTo>
                  <a:cubicBezTo>
                    <a:pt x="149" y="8"/>
                    <a:pt x="149" y="8"/>
                    <a:pt x="149" y="8"/>
                  </a:cubicBezTo>
                  <a:cubicBezTo>
                    <a:pt x="150" y="3"/>
                    <a:pt x="155" y="0"/>
                    <a:pt x="160" y="0"/>
                  </a:cubicBezTo>
                  <a:cubicBezTo>
                    <a:pt x="167" y="0"/>
                    <a:pt x="172" y="5"/>
                    <a:pt x="172" y="12"/>
                  </a:cubicBezTo>
                  <a:cubicBezTo>
                    <a:pt x="172" y="14"/>
                    <a:pt x="172" y="15"/>
                    <a:pt x="171" y="16"/>
                  </a:cubicBezTo>
                  <a:lnTo>
                    <a:pt x="107" y="184"/>
                  </a:lnTo>
                  <a:close/>
                  <a:moveTo>
                    <a:pt x="68" y="57"/>
                  </a:moveTo>
                  <a:cubicBezTo>
                    <a:pt x="29" y="96"/>
                    <a:pt x="29" y="96"/>
                    <a:pt x="29" y="96"/>
                  </a:cubicBezTo>
                  <a:cubicBezTo>
                    <a:pt x="69" y="136"/>
                    <a:pt x="69" y="136"/>
                    <a:pt x="69" y="136"/>
                  </a:cubicBezTo>
                  <a:cubicBezTo>
                    <a:pt x="69" y="136"/>
                    <a:pt x="69" y="136"/>
                    <a:pt x="69" y="136"/>
                  </a:cubicBezTo>
                  <a:cubicBezTo>
                    <a:pt x="71" y="138"/>
                    <a:pt x="72" y="141"/>
                    <a:pt x="72" y="144"/>
                  </a:cubicBezTo>
                  <a:cubicBezTo>
                    <a:pt x="72" y="151"/>
                    <a:pt x="67" y="156"/>
                    <a:pt x="60" y="156"/>
                  </a:cubicBezTo>
                  <a:cubicBezTo>
                    <a:pt x="57" y="156"/>
                    <a:pt x="54" y="155"/>
                    <a:pt x="52" y="153"/>
                  </a:cubicBezTo>
                  <a:cubicBezTo>
                    <a:pt x="52" y="153"/>
                    <a:pt x="52" y="153"/>
                    <a:pt x="52" y="153"/>
                  </a:cubicBezTo>
                  <a:cubicBezTo>
                    <a:pt x="4" y="105"/>
                    <a:pt x="4" y="105"/>
                    <a:pt x="4" y="105"/>
                  </a:cubicBezTo>
                  <a:cubicBezTo>
                    <a:pt x="4" y="105"/>
                    <a:pt x="4" y="105"/>
                    <a:pt x="4" y="105"/>
                  </a:cubicBezTo>
                  <a:cubicBezTo>
                    <a:pt x="1" y="102"/>
                    <a:pt x="0" y="99"/>
                    <a:pt x="0" y="96"/>
                  </a:cubicBezTo>
                  <a:cubicBezTo>
                    <a:pt x="0" y="92"/>
                    <a:pt x="2" y="89"/>
                    <a:pt x="4" y="87"/>
                  </a:cubicBezTo>
                  <a:cubicBezTo>
                    <a:pt x="52" y="40"/>
                    <a:pt x="52" y="40"/>
                    <a:pt x="52" y="40"/>
                  </a:cubicBezTo>
                  <a:cubicBezTo>
                    <a:pt x="52" y="40"/>
                    <a:pt x="52" y="40"/>
                    <a:pt x="52" y="40"/>
                  </a:cubicBezTo>
                  <a:cubicBezTo>
                    <a:pt x="54" y="37"/>
                    <a:pt x="57" y="36"/>
                    <a:pt x="60" y="36"/>
                  </a:cubicBezTo>
                  <a:cubicBezTo>
                    <a:pt x="67" y="36"/>
                    <a:pt x="72" y="41"/>
                    <a:pt x="72" y="48"/>
                  </a:cubicBezTo>
                  <a:cubicBezTo>
                    <a:pt x="72" y="51"/>
                    <a:pt x="71" y="54"/>
                    <a:pt x="68" y="57"/>
                  </a:cubicBezTo>
                  <a:close/>
                </a:path>
              </a:pathLst>
            </a:custGeom>
            <a:solidFill>
              <a:schemeClr val="tx2">
                <a:lumMod val="95000"/>
                <a:lumOff val="5000"/>
              </a:schemeClr>
            </a:solidFill>
            <a:ln>
              <a:noFill/>
            </a:ln>
          </p:spPr>
          <p:txBody>
            <a:bodyPr/>
            <a:lstStyle/>
            <a:p>
              <a:endParaRPr lang="en-US" sz="1350"/>
            </a:p>
          </p:txBody>
        </p:sp>
      </p:grpSp>
      <p:grpSp>
        <p:nvGrpSpPr>
          <p:cNvPr id="13" name="Group 12"/>
          <p:cNvGrpSpPr/>
          <p:nvPr/>
        </p:nvGrpSpPr>
        <p:grpSpPr>
          <a:xfrm>
            <a:off x="3903502" y="1793304"/>
            <a:ext cx="1395882" cy="942055"/>
            <a:chOff x="3903502" y="1350646"/>
            <a:chExt cx="1395882" cy="942055"/>
          </a:xfrm>
        </p:grpSpPr>
        <p:grpSp>
          <p:nvGrpSpPr>
            <p:cNvPr id="175" name="Group 174"/>
            <p:cNvGrpSpPr/>
            <p:nvPr/>
          </p:nvGrpSpPr>
          <p:grpSpPr>
            <a:xfrm>
              <a:off x="3903502" y="1350646"/>
              <a:ext cx="1395882" cy="942055"/>
              <a:chOff x="356719" y="1334635"/>
              <a:chExt cx="1395882" cy="942055"/>
            </a:xfrm>
          </p:grpSpPr>
          <p:sp>
            <p:nvSpPr>
              <p:cNvPr id="176" name="Oval 175"/>
              <p:cNvSpPr/>
              <p:nvPr/>
            </p:nvSpPr>
            <p:spPr>
              <a:xfrm>
                <a:off x="736363" y="1334635"/>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xtBox 176"/>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Horticulture</a:t>
                </a:r>
              </a:p>
            </p:txBody>
          </p:sp>
        </p:grpSp>
        <p:sp>
          <p:nvSpPr>
            <p:cNvPr id="221" name="Freeform 15"/>
            <p:cNvSpPr>
              <a:spLocks noEditPoints="1"/>
            </p:cNvSpPr>
            <p:nvPr/>
          </p:nvSpPr>
          <p:spPr bwMode="auto">
            <a:xfrm>
              <a:off x="4428658" y="1500491"/>
              <a:ext cx="394776" cy="394776"/>
            </a:xfrm>
            <a:custGeom>
              <a:avLst/>
              <a:gdLst>
                <a:gd name="T0" fmla="*/ 344438 w 256"/>
                <a:gd name="T1" fmla="*/ 227459 h 256"/>
                <a:gd name="T2" fmla="*/ 344438 w 256"/>
                <a:gd name="T3" fmla="*/ 188466 h 256"/>
                <a:gd name="T4" fmla="*/ 415925 w 256"/>
                <a:gd name="T5" fmla="*/ 207963 h 256"/>
                <a:gd name="T6" fmla="*/ 357436 w 256"/>
                <a:gd name="T7" fmla="*/ 84485 h 256"/>
                <a:gd name="T8" fmla="*/ 305445 w 256"/>
                <a:gd name="T9" fmla="*/ 129977 h 256"/>
                <a:gd name="T10" fmla="*/ 292447 w 256"/>
                <a:gd name="T11" fmla="*/ 97482 h 256"/>
                <a:gd name="T12" fmla="*/ 344438 w 256"/>
                <a:gd name="T13" fmla="*/ 51991 h 256"/>
                <a:gd name="T14" fmla="*/ 357436 w 256"/>
                <a:gd name="T15" fmla="*/ 84485 h 256"/>
                <a:gd name="T16" fmla="*/ 188466 w 256"/>
                <a:gd name="T17" fmla="*/ 396429 h 256"/>
                <a:gd name="T18" fmla="*/ 207963 w 256"/>
                <a:gd name="T19" fmla="*/ 324941 h 256"/>
                <a:gd name="T20" fmla="*/ 227459 w 256"/>
                <a:gd name="T21" fmla="*/ 396429 h 256"/>
                <a:gd name="T22" fmla="*/ 207963 w 256"/>
                <a:gd name="T23" fmla="*/ 90984 h 256"/>
                <a:gd name="T24" fmla="*/ 188466 w 256"/>
                <a:gd name="T25" fmla="*/ 19496 h 256"/>
                <a:gd name="T26" fmla="*/ 227459 w 256"/>
                <a:gd name="T27" fmla="*/ 19496 h 256"/>
                <a:gd name="T28" fmla="*/ 207963 w 256"/>
                <a:gd name="T29" fmla="*/ 90984 h 256"/>
                <a:gd name="T30" fmla="*/ 84485 w 256"/>
                <a:gd name="T31" fmla="*/ 357436 h 256"/>
                <a:gd name="T32" fmla="*/ 51991 w 256"/>
                <a:gd name="T33" fmla="*/ 344438 h 256"/>
                <a:gd name="T34" fmla="*/ 97482 w 256"/>
                <a:gd name="T35" fmla="*/ 292447 h 256"/>
                <a:gd name="T36" fmla="*/ 129977 w 256"/>
                <a:gd name="T37" fmla="*/ 305445 h 256"/>
                <a:gd name="T38" fmla="*/ 110480 w 256"/>
                <a:gd name="T39" fmla="*/ 129977 h 256"/>
                <a:gd name="T40" fmla="*/ 58489 w 256"/>
                <a:gd name="T41" fmla="*/ 84485 h 256"/>
                <a:gd name="T42" fmla="*/ 71487 w 256"/>
                <a:gd name="T43" fmla="*/ 51991 h 256"/>
                <a:gd name="T44" fmla="*/ 123478 w 256"/>
                <a:gd name="T45" fmla="*/ 97482 h 256"/>
                <a:gd name="T46" fmla="*/ 110480 w 256"/>
                <a:gd name="T47" fmla="*/ 129977 h 256"/>
                <a:gd name="T48" fmla="*/ 71487 w 256"/>
                <a:gd name="T49" fmla="*/ 227459 h 256"/>
                <a:gd name="T50" fmla="*/ 0 w 256"/>
                <a:gd name="T51" fmla="*/ 207963 h 256"/>
                <a:gd name="T52" fmla="*/ 71487 w 256"/>
                <a:gd name="T53" fmla="*/ 188466 h 256"/>
                <a:gd name="T54" fmla="*/ 305445 w 256"/>
                <a:gd name="T55" fmla="*/ 285948 h 256"/>
                <a:gd name="T56" fmla="*/ 357436 w 256"/>
                <a:gd name="T57" fmla="*/ 331440 h 256"/>
                <a:gd name="T58" fmla="*/ 344438 w 256"/>
                <a:gd name="T59" fmla="*/ 363934 h 256"/>
                <a:gd name="T60" fmla="*/ 292447 w 256"/>
                <a:gd name="T61" fmla="*/ 318443 h 256"/>
                <a:gd name="T62" fmla="*/ 305445 w 256"/>
                <a:gd name="T63" fmla="*/ 285948 h 2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256">
                  <a:moveTo>
                    <a:pt x="244" y="140"/>
                  </a:moveTo>
                  <a:cubicBezTo>
                    <a:pt x="212" y="140"/>
                    <a:pt x="212" y="140"/>
                    <a:pt x="212" y="140"/>
                  </a:cubicBezTo>
                  <a:cubicBezTo>
                    <a:pt x="205" y="140"/>
                    <a:pt x="200" y="135"/>
                    <a:pt x="200" y="128"/>
                  </a:cubicBezTo>
                  <a:cubicBezTo>
                    <a:pt x="200" y="121"/>
                    <a:pt x="205" y="116"/>
                    <a:pt x="212" y="116"/>
                  </a:cubicBezTo>
                  <a:cubicBezTo>
                    <a:pt x="244" y="116"/>
                    <a:pt x="244" y="116"/>
                    <a:pt x="244" y="116"/>
                  </a:cubicBezTo>
                  <a:cubicBezTo>
                    <a:pt x="251" y="116"/>
                    <a:pt x="256" y="121"/>
                    <a:pt x="256" y="128"/>
                  </a:cubicBezTo>
                  <a:cubicBezTo>
                    <a:pt x="256" y="135"/>
                    <a:pt x="251" y="140"/>
                    <a:pt x="244" y="140"/>
                  </a:cubicBezTo>
                  <a:moveTo>
                    <a:pt x="220" y="52"/>
                  </a:moveTo>
                  <a:cubicBezTo>
                    <a:pt x="196" y="76"/>
                    <a:pt x="196" y="76"/>
                    <a:pt x="196" y="76"/>
                  </a:cubicBezTo>
                  <a:cubicBezTo>
                    <a:pt x="194" y="79"/>
                    <a:pt x="191" y="80"/>
                    <a:pt x="188" y="80"/>
                  </a:cubicBezTo>
                  <a:cubicBezTo>
                    <a:pt x="181" y="80"/>
                    <a:pt x="176" y="75"/>
                    <a:pt x="176" y="68"/>
                  </a:cubicBezTo>
                  <a:cubicBezTo>
                    <a:pt x="176" y="65"/>
                    <a:pt x="177" y="62"/>
                    <a:pt x="180" y="60"/>
                  </a:cubicBezTo>
                  <a:cubicBezTo>
                    <a:pt x="204" y="36"/>
                    <a:pt x="204" y="36"/>
                    <a:pt x="204" y="36"/>
                  </a:cubicBezTo>
                  <a:cubicBezTo>
                    <a:pt x="206" y="33"/>
                    <a:pt x="209" y="32"/>
                    <a:pt x="212" y="32"/>
                  </a:cubicBezTo>
                  <a:cubicBezTo>
                    <a:pt x="219" y="32"/>
                    <a:pt x="224" y="37"/>
                    <a:pt x="224" y="44"/>
                  </a:cubicBezTo>
                  <a:cubicBezTo>
                    <a:pt x="224" y="47"/>
                    <a:pt x="223" y="50"/>
                    <a:pt x="220" y="52"/>
                  </a:cubicBezTo>
                  <a:moveTo>
                    <a:pt x="128" y="256"/>
                  </a:moveTo>
                  <a:cubicBezTo>
                    <a:pt x="121" y="256"/>
                    <a:pt x="116" y="251"/>
                    <a:pt x="116" y="244"/>
                  </a:cubicBezTo>
                  <a:cubicBezTo>
                    <a:pt x="116" y="212"/>
                    <a:pt x="116" y="212"/>
                    <a:pt x="116" y="212"/>
                  </a:cubicBezTo>
                  <a:cubicBezTo>
                    <a:pt x="116" y="205"/>
                    <a:pt x="121" y="200"/>
                    <a:pt x="128" y="200"/>
                  </a:cubicBezTo>
                  <a:cubicBezTo>
                    <a:pt x="135" y="200"/>
                    <a:pt x="140" y="205"/>
                    <a:pt x="140" y="212"/>
                  </a:cubicBezTo>
                  <a:cubicBezTo>
                    <a:pt x="140" y="244"/>
                    <a:pt x="140" y="244"/>
                    <a:pt x="140" y="244"/>
                  </a:cubicBezTo>
                  <a:cubicBezTo>
                    <a:pt x="140" y="251"/>
                    <a:pt x="135" y="256"/>
                    <a:pt x="128" y="256"/>
                  </a:cubicBezTo>
                  <a:moveTo>
                    <a:pt x="128" y="56"/>
                  </a:moveTo>
                  <a:cubicBezTo>
                    <a:pt x="121" y="56"/>
                    <a:pt x="116" y="51"/>
                    <a:pt x="116" y="44"/>
                  </a:cubicBezTo>
                  <a:cubicBezTo>
                    <a:pt x="116" y="12"/>
                    <a:pt x="116" y="12"/>
                    <a:pt x="116" y="12"/>
                  </a:cubicBezTo>
                  <a:cubicBezTo>
                    <a:pt x="116" y="5"/>
                    <a:pt x="121" y="0"/>
                    <a:pt x="128" y="0"/>
                  </a:cubicBezTo>
                  <a:cubicBezTo>
                    <a:pt x="135" y="0"/>
                    <a:pt x="140" y="5"/>
                    <a:pt x="140" y="12"/>
                  </a:cubicBezTo>
                  <a:cubicBezTo>
                    <a:pt x="140" y="44"/>
                    <a:pt x="140" y="44"/>
                    <a:pt x="140" y="44"/>
                  </a:cubicBezTo>
                  <a:cubicBezTo>
                    <a:pt x="140" y="51"/>
                    <a:pt x="135" y="56"/>
                    <a:pt x="128" y="56"/>
                  </a:cubicBezTo>
                  <a:moveTo>
                    <a:pt x="76" y="196"/>
                  </a:moveTo>
                  <a:cubicBezTo>
                    <a:pt x="52" y="220"/>
                    <a:pt x="52" y="220"/>
                    <a:pt x="52" y="220"/>
                  </a:cubicBezTo>
                  <a:cubicBezTo>
                    <a:pt x="50" y="223"/>
                    <a:pt x="47" y="224"/>
                    <a:pt x="44" y="224"/>
                  </a:cubicBezTo>
                  <a:cubicBezTo>
                    <a:pt x="37" y="224"/>
                    <a:pt x="32" y="219"/>
                    <a:pt x="32" y="212"/>
                  </a:cubicBezTo>
                  <a:cubicBezTo>
                    <a:pt x="32" y="209"/>
                    <a:pt x="33" y="206"/>
                    <a:pt x="36" y="204"/>
                  </a:cubicBezTo>
                  <a:cubicBezTo>
                    <a:pt x="60" y="180"/>
                    <a:pt x="60" y="180"/>
                    <a:pt x="60" y="180"/>
                  </a:cubicBezTo>
                  <a:cubicBezTo>
                    <a:pt x="62" y="177"/>
                    <a:pt x="65" y="176"/>
                    <a:pt x="68" y="176"/>
                  </a:cubicBezTo>
                  <a:cubicBezTo>
                    <a:pt x="75" y="176"/>
                    <a:pt x="80" y="181"/>
                    <a:pt x="80" y="188"/>
                  </a:cubicBezTo>
                  <a:cubicBezTo>
                    <a:pt x="80" y="191"/>
                    <a:pt x="79" y="194"/>
                    <a:pt x="76" y="196"/>
                  </a:cubicBezTo>
                  <a:moveTo>
                    <a:pt x="68" y="80"/>
                  </a:moveTo>
                  <a:cubicBezTo>
                    <a:pt x="65" y="80"/>
                    <a:pt x="62" y="79"/>
                    <a:pt x="60" y="76"/>
                  </a:cubicBezTo>
                  <a:cubicBezTo>
                    <a:pt x="36" y="52"/>
                    <a:pt x="36" y="52"/>
                    <a:pt x="36" y="52"/>
                  </a:cubicBezTo>
                  <a:cubicBezTo>
                    <a:pt x="33" y="50"/>
                    <a:pt x="32" y="47"/>
                    <a:pt x="32" y="44"/>
                  </a:cubicBezTo>
                  <a:cubicBezTo>
                    <a:pt x="32" y="37"/>
                    <a:pt x="37" y="32"/>
                    <a:pt x="44" y="32"/>
                  </a:cubicBezTo>
                  <a:cubicBezTo>
                    <a:pt x="47" y="32"/>
                    <a:pt x="50" y="33"/>
                    <a:pt x="52" y="36"/>
                  </a:cubicBezTo>
                  <a:cubicBezTo>
                    <a:pt x="76" y="60"/>
                    <a:pt x="76" y="60"/>
                    <a:pt x="76" y="60"/>
                  </a:cubicBezTo>
                  <a:cubicBezTo>
                    <a:pt x="79" y="62"/>
                    <a:pt x="80" y="65"/>
                    <a:pt x="80" y="68"/>
                  </a:cubicBezTo>
                  <a:cubicBezTo>
                    <a:pt x="80" y="75"/>
                    <a:pt x="75" y="80"/>
                    <a:pt x="68" y="80"/>
                  </a:cubicBezTo>
                  <a:moveTo>
                    <a:pt x="56" y="128"/>
                  </a:moveTo>
                  <a:cubicBezTo>
                    <a:pt x="56" y="135"/>
                    <a:pt x="51" y="140"/>
                    <a:pt x="44" y="140"/>
                  </a:cubicBezTo>
                  <a:cubicBezTo>
                    <a:pt x="12" y="140"/>
                    <a:pt x="12" y="140"/>
                    <a:pt x="12" y="140"/>
                  </a:cubicBezTo>
                  <a:cubicBezTo>
                    <a:pt x="5" y="140"/>
                    <a:pt x="0" y="135"/>
                    <a:pt x="0" y="128"/>
                  </a:cubicBezTo>
                  <a:cubicBezTo>
                    <a:pt x="0" y="121"/>
                    <a:pt x="5" y="116"/>
                    <a:pt x="12" y="116"/>
                  </a:cubicBezTo>
                  <a:cubicBezTo>
                    <a:pt x="44" y="116"/>
                    <a:pt x="44" y="116"/>
                    <a:pt x="44" y="116"/>
                  </a:cubicBezTo>
                  <a:cubicBezTo>
                    <a:pt x="51" y="116"/>
                    <a:pt x="56" y="121"/>
                    <a:pt x="56" y="128"/>
                  </a:cubicBezTo>
                  <a:moveTo>
                    <a:pt x="188" y="176"/>
                  </a:moveTo>
                  <a:cubicBezTo>
                    <a:pt x="191" y="176"/>
                    <a:pt x="194" y="177"/>
                    <a:pt x="196" y="180"/>
                  </a:cubicBezTo>
                  <a:cubicBezTo>
                    <a:pt x="220" y="204"/>
                    <a:pt x="220" y="204"/>
                    <a:pt x="220" y="204"/>
                  </a:cubicBezTo>
                  <a:cubicBezTo>
                    <a:pt x="223" y="206"/>
                    <a:pt x="224" y="209"/>
                    <a:pt x="224" y="212"/>
                  </a:cubicBezTo>
                  <a:cubicBezTo>
                    <a:pt x="224" y="219"/>
                    <a:pt x="219" y="224"/>
                    <a:pt x="212" y="224"/>
                  </a:cubicBezTo>
                  <a:cubicBezTo>
                    <a:pt x="209" y="224"/>
                    <a:pt x="206" y="223"/>
                    <a:pt x="204" y="220"/>
                  </a:cubicBezTo>
                  <a:cubicBezTo>
                    <a:pt x="180" y="196"/>
                    <a:pt x="180" y="196"/>
                    <a:pt x="180" y="196"/>
                  </a:cubicBezTo>
                  <a:cubicBezTo>
                    <a:pt x="177" y="194"/>
                    <a:pt x="176" y="191"/>
                    <a:pt x="176" y="188"/>
                  </a:cubicBezTo>
                  <a:cubicBezTo>
                    <a:pt x="176" y="181"/>
                    <a:pt x="181" y="176"/>
                    <a:pt x="188" y="176"/>
                  </a:cubicBezTo>
                </a:path>
              </a:pathLst>
            </a:custGeom>
            <a:solidFill>
              <a:schemeClr val="tx2">
                <a:lumMod val="95000"/>
                <a:lumOff val="5000"/>
              </a:schemeClr>
            </a:solidFill>
            <a:ln>
              <a:noFill/>
            </a:ln>
          </p:spPr>
          <p:txBody>
            <a:bodyPr/>
            <a:lstStyle/>
            <a:p>
              <a:endParaRPr lang="en-US" sz="1350"/>
            </a:p>
          </p:txBody>
        </p:sp>
      </p:grpSp>
      <p:grpSp>
        <p:nvGrpSpPr>
          <p:cNvPr id="14" name="Group 13"/>
          <p:cNvGrpSpPr/>
          <p:nvPr/>
        </p:nvGrpSpPr>
        <p:grpSpPr>
          <a:xfrm>
            <a:off x="3877865" y="3036002"/>
            <a:ext cx="1395882" cy="947410"/>
            <a:chOff x="3877865" y="2593345"/>
            <a:chExt cx="1395882" cy="947410"/>
          </a:xfrm>
        </p:grpSpPr>
        <p:grpSp>
          <p:nvGrpSpPr>
            <p:cNvPr id="178" name="Group 177"/>
            <p:cNvGrpSpPr/>
            <p:nvPr/>
          </p:nvGrpSpPr>
          <p:grpSpPr>
            <a:xfrm>
              <a:off x="3877865" y="2593345"/>
              <a:ext cx="1395882" cy="947410"/>
              <a:chOff x="356719" y="1329280"/>
              <a:chExt cx="1395882" cy="947410"/>
            </a:xfrm>
          </p:grpSpPr>
          <p:sp>
            <p:nvSpPr>
              <p:cNvPr id="179" name="Oval 178"/>
              <p:cNvSpPr/>
              <p:nvPr/>
            </p:nvSpPr>
            <p:spPr>
              <a:xfrm>
                <a:off x="762000"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Box 179"/>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Surveying</a:t>
                </a:r>
              </a:p>
            </p:txBody>
          </p:sp>
        </p:grpSp>
        <p:sp>
          <p:nvSpPr>
            <p:cNvPr id="222" name="Freeform 111"/>
            <p:cNvSpPr>
              <a:spLocks noEditPoints="1"/>
            </p:cNvSpPr>
            <p:nvPr/>
          </p:nvSpPr>
          <p:spPr bwMode="auto">
            <a:xfrm>
              <a:off x="4463084" y="2769021"/>
              <a:ext cx="315458" cy="317714"/>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a:off x="7421117" y="1804458"/>
            <a:ext cx="1395882" cy="942055"/>
            <a:chOff x="7421117" y="1361800"/>
            <a:chExt cx="1395882" cy="942055"/>
          </a:xfrm>
        </p:grpSpPr>
        <p:grpSp>
          <p:nvGrpSpPr>
            <p:cNvPr id="193" name="Group 192"/>
            <p:cNvGrpSpPr/>
            <p:nvPr/>
          </p:nvGrpSpPr>
          <p:grpSpPr>
            <a:xfrm>
              <a:off x="7421117" y="1361800"/>
              <a:ext cx="1395882" cy="942055"/>
              <a:chOff x="356719" y="1334635"/>
              <a:chExt cx="1395882" cy="942055"/>
            </a:xfrm>
          </p:grpSpPr>
          <p:sp>
            <p:nvSpPr>
              <p:cNvPr id="194" name="Oval 193"/>
              <p:cNvSpPr/>
              <p:nvPr/>
            </p:nvSpPr>
            <p:spPr>
              <a:xfrm>
                <a:off x="736363" y="1334635"/>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TextBox 194"/>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Creative &amp; Digital</a:t>
                </a:r>
              </a:p>
            </p:txBody>
          </p:sp>
        </p:grpSp>
        <p:grpSp>
          <p:nvGrpSpPr>
            <p:cNvPr id="229" name="Group 228"/>
            <p:cNvGrpSpPr/>
            <p:nvPr/>
          </p:nvGrpSpPr>
          <p:grpSpPr>
            <a:xfrm>
              <a:off x="7978555" y="1581959"/>
              <a:ext cx="330211" cy="255429"/>
              <a:chOff x="3727889" y="-113301"/>
              <a:chExt cx="548381" cy="424189"/>
            </a:xfrm>
            <a:solidFill>
              <a:schemeClr val="tx1"/>
            </a:solidFill>
          </p:grpSpPr>
          <p:sp>
            <p:nvSpPr>
              <p:cNvPr id="230" name="Oval 43"/>
              <p:cNvSpPr>
                <a:spLocks noChangeArrowheads="1"/>
              </p:cNvSpPr>
              <p:nvPr/>
            </p:nvSpPr>
            <p:spPr bwMode="auto">
              <a:xfrm>
                <a:off x="3954500" y="47987"/>
                <a:ext cx="96773" cy="975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44"/>
              <p:cNvSpPr>
                <a:spLocks/>
              </p:cNvSpPr>
              <p:nvPr/>
            </p:nvSpPr>
            <p:spPr bwMode="auto">
              <a:xfrm>
                <a:off x="4042402" y="-20560"/>
                <a:ext cx="98386" cy="238707"/>
              </a:xfrm>
              <a:custGeom>
                <a:avLst/>
                <a:gdLst>
                  <a:gd name="T0" fmla="*/ 34 w 52"/>
                  <a:gd name="T1" fmla="*/ 61 h 125"/>
                  <a:gd name="T2" fmla="*/ 0 w 52"/>
                  <a:gd name="T3" fmla="*/ 112 h 125"/>
                  <a:gd name="T4" fmla="*/ 15 w 52"/>
                  <a:gd name="T5" fmla="*/ 125 h 125"/>
                  <a:gd name="T6" fmla="*/ 52 w 52"/>
                  <a:gd name="T7" fmla="*/ 61 h 125"/>
                  <a:gd name="T8" fmla="*/ 18 w 52"/>
                  <a:gd name="T9" fmla="*/ 0 h 125"/>
                  <a:gd name="T10" fmla="*/ 4 w 52"/>
                  <a:gd name="T11" fmla="*/ 12 h 125"/>
                  <a:gd name="T12" fmla="*/ 34 w 52"/>
                  <a:gd name="T13" fmla="*/ 61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45"/>
              <p:cNvSpPr>
                <a:spLocks/>
              </p:cNvSpPr>
              <p:nvPr/>
            </p:nvSpPr>
            <p:spPr bwMode="auto">
              <a:xfrm>
                <a:off x="4093208" y="-62495"/>
                <a:ext cx="114515" cy="322577"/>
              </a:xfrm>
              <a:custGeom>
                <a:avLst/>
                <a:gdLst>
                  <a:gd name="T0" fmla="*/ 40 w 60"/>
                  <a:gd name="T1" fmla="*/ 83 h 169"/>
                  <a:gd name="T2" fmla="*/ 0 w 60"/>
                  <a:gd name="T3" fmla="*/ 155 h 169"/>
                  <a:gd name="T4" fmla="*/ 15 w 60"/>
                  <a:gd name="T5" fmla="*/ 169 h 169"/>
                  <a:gd name="T6" fmla="*/ 60 w 60"/>
                  <a:gd name="T7" fmla="*/ 83 h 169"/>
                  <a:gd name="T8" fmla="*/ 19 w 60"/>
                  <a:gd name="T9" fmla="*/ 0 h 169"/>
                  <a:gd name="T10" fmla="*/ 3 w 60"/>
                  <a:gd name="T11" fmla="*/ 14 h 169"/>
                  <a:gd name="T12" fmla="*/ 40 w 60"/>
                  <a:gd name="T13" fmla="*/ 83 h 169"/>
                </a:gdLst>
                <a:ahLst/>
                <a:cxnLst>
                  <a:cxn ang="0">
                    <a:pos x="T0" y="T1"/>
                  </a:cxn>
                  <a:cxn ang="0">
                    <a:pos x="T2" y="T3"/>
                  </a:cxn>
                  <a:cxn ang="0">
                    <a:pos x="T4" y="T5"/>
                  </a:cxn>
                  <a:cxn ang="0">
                    <a:pos x="T6" y="T7"/>
                  </a:cxn>
                  <a:cxn ang="0">
                    <a:pos x="T8" y="T9"/>
                  </a:cxn>
                  <a:cxn ang="0">
                    <a:pos x="T10" y="T11"/>
                  </a:cxn>
                  <a:cxn ang="0">
                    <a:pos x="T12" y="T13"/>
                  </a:cxn>
                </a:cxnLst>
                <a:rect l="0" t="0" r="r" b="b"/>
                <a:pathLst>
                  <a:path w="60" h="169">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46"/>
              <p:cNvSpPr>
                <a:spLocks/>
              </p:cNvSpPr>
              <p:nvPr/>
            </p:nvSpPr>
            <p:spPr bwMode="auto">
              <a:xfrm>
                <a:off x="4143207" y="-113301"/>
                <a:ext cx="133063" cy="424189"/>
              </a:xfrm>
              <a:custGeom>
                <a:avLst/>
                <a:gdLst>
                  <a:gd name="T0" fmla="*/ 49 w 70"/>
                  <a:gd name="T1" fmla="*/ 110 h 223"/>
                  <a:gd name="T2" fmla="*/ 0 w 70"/>
                  <a:gd name="T3" fmla="*/ 209 h 223"/>
                  <a:gd name="T4" fmla="*/ 16 w 70"/>
                  <a:gd name="T5" fmla="*/ 223 h 223"/>
                  <a:gd name="T6" fmla="*/ 70 w 70"/>
                  <a:gd name="T7" fmla="*/ 110 h 223"/>
                  <a:gd name="T8" fmla="*/ 19 w 70"/>
                  <a:gd name="T9" fmla="*/ 0 h 223"/>
                  <a:gd name="T10" fmla="*/ 3 w 70"/>
                  <a:gd name="T11" fmla="*/ 14 h 223"/>
                  <a:gd name="T12" fmla="*/ 49 w 70"/>
                  <a:gd name="T13" fmla="*/ 110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Oval 47"/>
              <p:cNvSpPr>
                <a:spLocks noChangeArrowheads="1"/>
              </p:cNvSpPr>
              <p:nvPr/>
            </p:nvSpPr>
            <p:spPr bwMode="auto">
              <a:xfrm>
                <a:off x="3952887" y="52019"/>
                <a:ext cx="96773" cy="97580"/>
              </a:xfrm>
              <a:prstGeom prst="ellipse">
                <a:avLst/>
              </a:pr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48"/>
              <p:cNvSpPr>
                <a:spLocks/>
              </p:cNvSpPr>
              <p:nvPr/>
            </p:nvSpPr>
            <p:spPr bwMode="auto">
              <a:xfrm>
                <a:off x="3863371" y="-20560"/>
                <a:ext cx="98386" cy="238707"/>
              </a:xfrm>
              <a:custGeom>
                <a:avLst/>
                <a:gdLst>
                  <a:gd name="T0" fmla="*/ 18 w 52"/>
                  <a:gd name="T1" fmla="*/ 64 h 125"/>
                  <a:gd name="T2" fmla="*/ 52 w 52"/>
                  <a:gd name="T3" fmla="*/ 13 h 125"/>
                  <a:gd name="T4" fmla="*/ 38 w 52"/>
                  <a:gd name="T5" fmla="*/ 0 h 125"/>
                  <a:gd name="T6" fmla="*/ 0 w 52"/>
                  <a:gd name="T7" fmla="*/ 64 h 125"/>
                  <a:gd name="T8" fmla="*/ 34 w 52"/>
                  <a:gd name="T9" fmla="*/ 125 h 125"/>
                  <a:gd name="T10" fmla="*/ 48 w 52"/>
                  <a:gd name="T11" fmla="*/ 113 h 125"/>
                  <a:gd name="T12" fmla="*/ 18 w 52"/>
                  <a:gd name="T13" fmla="*/ 64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49"/>
              <p:cNvSpPr>
                <a:spLocks/>
              </p:cNvSpPr>
              <p:nvPr/>
            </p:nvSpPr>
            <p:spPr bwMode="auto">
              <a:xfrm>
                <a:off x="3796437" y="-62495"/>
                <a:ext cx="116128" cy="322577"/>
              </a:xfrm>
              <a:custGeom>
                <a:avLst/>
                <a:gdLst>
                  <a:gd name="T0" fmla="*/ 20 w 61"/>
                  <a:gd name="T1" fmla="*/ 86 h 169"/>
                  <a:gd name="T2" fmla="*/ 61 w 61"/>
                  <a:gd name="T3" fmla="*/ 14 h 169"/>
                  <a:gd name="T4" fmla="*/ 45 w 61"/>
                  <a:gd name="T5" fmla="*/ 0 h 169"/>
                  <a:gd name="T6" fmla="*/ 0 w 61"/>
                  <a:gd name="T7" fmla="*/ 86 h 169"/>
                  <a:gd name="T8" fmla="*/ 42 w 61"/>
                  <a:gd name="T9" fmla="*/ 169 h 169"/>
                  <a:gd name="T10" fmla="*/ 57 w 61"/>
                  <a:gd name="T11" fmla="*/ 155 h 169"/>
                  <a:gd name="T12" fmla="*/ 20 w 61"/>
                  <a:gd name="T13" fmla="*/ 86 h 169"/>
                </a:gdLst>
                <a:ahLst/>
                <a:cxnLst>
                  <a:cxn ang="0">
                    <a:pos x="T0" y="T1"/>
                  </a:cxn>
                  <a:cxn ang="0">
                    <a:pos x="T2" y="T3"/>
                  </a:cxn>
                  <a:cxn ang="0">
                    <a:pos x="T4" y="T5"/>
                  </a:cxn>
                  <a:cxn ang="0">
                    <a:pos x="T6" y="T7"/>
                  </a:cxn>
                  <a:cxn ang="0">
                    <a:pos x="T8" y="T9"/>
                  </a:cxn>
                  <a:cxn ang="0">
                    <a:pos x="T10" y="T11"/>
                  </a:cxn>
                  <a:cxn ang="0">
                    <a:pos x="T12" y="T13"/>
                  </a:cxn>
                </a:cxnLst>
                <a:rect l="0" t="0" r="r" b="b"/>
                <a:pathLst>
                  <a:path w="61" h="169">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50"/>
              <p:cNvSpPr>
                <a:spLocks/>
              </p:cNvSpPr>
              <p:nvPr/>
            </p:nvSpPr>
            <p:spPr bwMode="auto">
              <a:xfrm>
                <a:off x="3727889" y="-113301"/>
                <a:ext cx="133063" cy="424189"/>
              </a:xfrm>
              <a:custGeom>
                <a:avLst/>
                <a:gdLst>
                  <a:gd name="T0" fmla="*/ 21 w 70"/>
                  <a:gd name="T1" fmla="*/ 113 h 223"/>
                  <a:gd name="T2" fmla="*/ 70 w 70"/>
                  <a:gd name="T3" fmla="*/ 14 h 223"/>
                  <a:gd name="T4" fmla="*/ 54 w 70"/>
                  <a:gd name="T5" fmla="*/ 0 h 223"/>
                  <a:gd name="T6" fmla="*/ 0 w 70"/>
                  <a:gd name="T7" fmla="*/ 113 h 223"/>
                  <a:gd name="T8" fmla="*/ 51 w 70"/>
                  <a:gd name="T9" fmla="*/ 223 h 223"/>
                  <a:gd name="T10" fmla="*/ 67 w 70"/>
                  <a:gd name="T11" fmla="*/ 209 h 223"/>
                  <a:gd name="T12" fmla="*/ 21 w 70"/>
                  <a:gd name="T13" fmla="*/ 113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8" name="Group 17"/>
          <p:cNvGrpSpPr/>
          <p:nvPr/>
        </p:nvGrpSpPr>
        <p:grpSpPr>
          <a:xfrm>
            <a:off x="5656239" y="4234541"/>
            <a:ext cx="1395882" cy="947410"/>
            <a:chOff x="5656239" y="3791884"/>
            <a:chExt cx="1395882" cy="947410"/>
          </a:xfrm>
        </p:grpSpPr>
        <p:grpSp>
          <p:nvGrpSpPr>
            <p:cNvPr id="190" name="Group 189"/>
            <p:cNvGrpSpPr/>
            <p:nvPr/>
          </p:nvGrpSpPr>
          <p:grpSpPr>
            <a:xfrm>
              <a:off x="5656239" y="3791884"/>
              <a:ext cx="1395882" cy="947410"/>
              <a:chOff x="356719" y="1329280"/>
              <a:chExt cx="1395882" cy="947410"/>
            </a:xfrm>
          </p:grpSpPr>
          <p:sp>
            <p:nvSpPr>
              <p:cNvPr id="191" name="Oval 190"/>
              <p:cNvSpPr/>
              <p:nvPr/>
            </p:nvSpPr>
            <p:spPr>
              <a:xfrm>
                <a:off x="736363"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TextBox 191"/>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Legal Services</a:t>
                </a:r>
              </a:p>
            </p:txBody>
          </p:sp>
        </p:grpSp>
        <p:sp>
          <p:nvSpPr>
            <p:cNvPr id="242" name="Freeform 55"/>
            <p:cNvSpPr>
              <a:spLocks noEditPoints="1"/>
            </p:cNvSpPr>
            <p:nvPr/>
          </p:nvSpPr>
          <p:spPr bwMode="auto">
            <a:xfrm>
              <a:off x="6181395" y="3948013"/>
              <a:ext cx="394776" cy="340532"/>
            </a:xfrm>
            <a:custGeom>
              <a:avLst/>
              <a:gdLst>
                <a:gd name="T0" fmla="*/ 396429 w 256"/>
                <a:gd name="T1" fmla="*/ 358775 h 220"/>
                <a:gd name="T2" fmla="*/ 19496 w 256"/>
                <a:gd name="T3" fmla="*/ 358775 h 220"/>
                <a:gd name="T4" fmla="*/ 0 w 256"/>
                <a:gd name="T5" fmla="*/ 339205 h 220"/>
                <a:gd name="T6" fmla="*/ 0 w 256"/>
                <a:gd name="T7" fmla="*/ 215265 h 220"/>
                <a:gd name="T8" fmla="*/ 0 w 256"/>
                <a:gd name="T9" fmla="*/ 215265 h 220"/>
                <a:gd name="T10" fmla="*/ 1625 w 256"/>
                <a:gd name="T11" fmla="*/ 208742 h 220"/>
                <a:gd name="T12" fmla="*/ 53615 w 256"/>
                <a:gd name="T13" fmla="*/ 71755 h 220"/>
                <a:gd name="T14" fmla="*/ 71487 w 256"/>
                <a:gd name="T15" fmla="*/ 58709 h 220"/>
                <a:gd name="T16" fmla="*/ 103981 w 256"/>
                <a:gd name="T17" fmla="*/ 58709 h 220"/>
                <a:gd name="T18" fmla="*/ 123478 w 256"/>
                <a:gd name="T19" fmla="*/ 58709 h 220"/>
                <a:gd name="T20" fmla="*/ 123478 w 256"/>
                <a:gd name="T21" fmla="*/ 65232 h 220"/>
                <a:gd name="T22" fmla="*/ 141350 w 256"/>
                <a:gd name="T23" fmla="*/ 97848 h 220"/>
                <a:gd name="T24" fmla="*/ 103981 w 256"/>
                <a:gd name="T25" fmla="*/ 97848 h 220"/>
                <a:gd name="T26" fmla="*/ 84485 w 256"/>
                <a:gd name="T27" fmla="*/ 97848 h 220"/>
                <a:gd name="T28" fmla="*/ 47117 w 256"/>
                <a:gd name="T29" fmla="*/ 195695 h 220"/>
                <a:gd name="T30" fmla="*/ 97482 w 256"/>
                <a:gd name="T31" fmla="*/ 195695 h 220"/>
                <a:gd name="T32" fmla="*/ 110480 w 256"/>
                <a:gd name="T33" fmla="*/ 195695 h 220"/>
                <a:gd name="T34" fmla="*/ 129977 w 256"/>
                <a:gd name="T35" fmla="*/ 215265 h 220"/>
                <a:gd name="T36" fmla="*/ 129977 w 256"/>
                <a:gd name="T37" fmla="*/ 234835 h 220"/>
                <a:gd name="T38" fmla="*/ 285948 w 256"/>
                <a:gd name="T39" fmla="*/ 234835 h 220"/>
                <a:gd name="T40" fmla="*/ 285948 w 256"/>
                <a:gd name="T41" fmla="*/ 215265 h 220"/>
                <a:gd name="T42" fmla="*/ 305445 w 256"/>
                <a:gd name="T43" fmla="*/ 195695 h 220"/>
                <a:gd name="T44" fmla="*/ 324941 w 256"/>
                <a:gd name="T45" fmla="*/ 195695 h 220"/>
                <a:gd name="T46" fmla="*/ 368808 w 256"/>
                <a:gd name="T47" fmla="*/ 195695 h 220"/>
                <a:gd name="T48" fmla="*/ 331440 w 256"/>
                <a:gd name="T49" fmla="*/ 97848 h 220"/>
                <a:gd name="T50" fmla="*/ 311944 w 256"/>
                <a:gd name="T51" fmla="*/ 97848 h 220"/>
                <a:gd name="T52" fmla="*/ 274575 w 256"/>
                <a:gd name="T53" fmla="*/ 97848 h 220"/>
                <a:gd name="T54" fmla="*/ 292447 w 256"/>
                <a:gd name="T55" fmla="*/ 65232 h 220"/>
                <a:gd name="T56" fmla="*/ 292447 w 256"/>
                <a:gd name="T57" fmla="*/ 58709 h 220"/>
                <a:gd name="T58" fmla="*/ 311944 w 256"/>
                <a:gd name="T59" fmla="*/ 58709 h 220"/>
                <a:gd name="T60" fmla="*/ 344438 w 256"/>
                <a:gd name="T61" fmla="*/ 58709 h 220"/>
                <a:gd name="T62" fmla="*/ 362310 w 256"/>
                <a:gd name="T63" fmla="*/ 71755 h 220"/>
                <a:gd name="T64" fmla="*/ 414300 w 256"/>
                <a:gd name="T65" fmla="*/ 208742 h 220"/>
                <a:gd name="T66" fmla="*/ 415925 w 256"/>
                <a:gd name="T67" fmla="*/ 215265 h 220"/>
                <a:gd name="T68" fmla="*/ 415925 w 256"/>
                <a:gd name="T69" fmla="*/ 339205 h 220"/>
                <a:gd name="T70" fmla="*/ 396429 w 256"/>
                <a:gd name="T71" fmla="*/ 358775 h 220"/>
                <a:gd name="T72" fmla="*/ 253454 w 256"/>
                <a:gd name="T73" fmla="*/ 84801 h 220"/>
                <a:gd name="T74" fmla="*/ 240457 w 256"/>
                <a:gd name="T75" fmla="*/ 78278 h 220"/>
                <a:gd name="T76" fmla="*/ 227459 w 256"/>
                <a:gd name="T77" fmla="*/ 66863 h 220"/>
                <a:gd name="T78" fmla="*/ 227459 w 256"/>
                <a:gd name="T79" fmla="*/ 143510 h 220"/>
                <a:gd name="T80" fmla="*/ 227459 w 256"/>
                <a:gd name="T81" fmla="*/ 189172 h 220"/>
                <a:gd name="T82" fmla="*/ 207963 w 256"/>
                <a:gd name="T83" fmla="*/ 208742 h 220"/>
                <a:gd name="T84" fmla="*/ 188466 w 256"/>
                <a:gd name="T85" fmla="*/ 189172 h 220"/>
                <a:gd name="T86" fmla="*/ 188466 w 256"/>
                <a:gd name="T87" fmla="*/ 156556 h 220"/>
                <a:gd name="T88" fmla="*/ 188466 w 256"/>
                <a:gd name="T89" fmla="*/ 66863 h 220"/>
                <a:gd name="T90" fmla="*/ 175468 w 256"/>
                <a:gd name="T91" fmla="*/ 78278 h 220"/>
                <a:gd name="T92" fmla="*/ 162471 w 256"/>
                <a:gd name="T93" fmla="*/ 84801 h 220"/>
                <a:gd name="T94" fmla="*/ 142974 w 256"/>
                <a:gd name="T95" fmla="*/ 65232 h 220"/>
                <a:gd name="T96" fmla="*/ 149473 w 256"/>
                <a:gd name="T97" fmla="*/ 52185 h 220"/>
                <a:gd name="T98" fmla="*/ 194965 w 256"/>
                <a:gd name="T99" fmla="*/ 6523 h 220"/>
                <a:gd name="T100" fmla="*/ 207963 w 256"/>
                <a:gd name="T101" fmla="*/ 0 h 220"/>
                <a:gd name="T102" fmla="*/ 220960 w 256"/>
                <a:gd name="T103" fmla="*/ 6523 h 220"/>
                <a:gd name="T104" fmla="*/ 266452 w 256"/>
                <a:gd name="T105" fmla="*/ 52185 h 220"/>
                <a:gd name="T106" fmla="*/ 272951 w 256"/>
                <a:gd name="T107" fmla="*/ 65232 h 220"/>
                <a:gd name="T108" fmla="*/ 253454 w 256"/>
                <a:gd name="T109" fmla="*/ 84801 h 2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6" h="220">
                  <a:moveTo>
                    <a:pt x="244" y="220"/>
                  </a:moveTo>
                  <a:cubicBezTo>
                    <a:pt x="12" y="220"/>
                    <a:pt x="12" y="220"/>
                    <a:pt x="12" y="220"/>
                  </a:cubicBezTo>
                  <a:cubicBezTo>
                    <a:pt x="5" y="220"/>
                    <a:pt x="0" y="215"/>
                    <a:pt x="0" y="208"/>
                  </a:cubicBezTo>
                  <a:cubicBezTo>
                    <a:pt x="0" y="132"/>
                    <a:pt x="0" y="132"/>
                    <a:pt x="0" y="132"/>
                  </a:cubicBezTo>
                  <a:cubicBezTo>
                    <a:pt x="0" y="132"/>
                    <a:pt x="0" y="132"/>
                    <a:pt x="0" y="132"/>
                  </a:cubicBezTo>
                  <a:cubicBezTo>
                    <a:pt x="0" y="130"/>
                    <a:pt x="0" y="129"/>
                    <a:pt x="1" y="128"/>
                  </a:cubicBezTo>
                  <a:cubicBezTo>
                    <a:pt x="33" y="44"/>
                    <a:pt x="33" y="44"/>
                    <a:pt x="33" y="44"/>
                  </a:cubicBezTo>
                  <a:cubicBezTo>
                    <a:pt x="34" y="39"/>
                    <a:pt x="39" y="36"/>
                    <a:pt x="44" y="36"/>
                  </a:cubicBezTo>
                  <a:cubicBezTo>
                    <a:pt x="64" y="36"/>
                    <a:pt x="64" y="36"/>
                    <a:pt x="64" y="36"/>
                  </a:cubicBezTo>
                  <a:cubicBezTo>
                    <a:pt x="76" y="36"/>
                    <a:pt x="76" y="36"/>
                    <a:pt x="76" y="36"/>
                  </a:cubicBezTo>
                  <a:cubicBezTo>
                    <a:pt x="76" y="37"/>
                    <a:pt x="76" y="39"/>
                    <a:pt x="76" y="40"/>
                  </a:cubicBezTo>
                  <a:cubicBezTo>
                    <a:pt x="76" y="48"/>
                    <a:pt x="80" y="56"/>
                    <a:pt x="87" y="60"/>
                  </a:cubicBezTo>
                  <a:cubicBezTo>
                    <a:pt x="64" y="60"/>
                    <a:pt x="64" y="60"/>
                    <a:pt x="64" y="60"/>
                  </a:cubicBezTo>
                  <a:cubicBezTo>
                    <a:pt x="52" y="60"/>
                    <a:pt x="52" y="60"/>
                    <a:pt x="52" y="60"/>
                  </a:cubicBezTo>
                  <a:cubicBezTo>
                    <a:pt x="29" y="120"/>
                    <a:pt x="29" y="120"/>
                    <a:pt x="29" y="120"/>
                  </a:cubicBezTo>
                  <a:cubicBezTo>
                    <a:pt x="60" y="120"/>
                    <a:pt x="60" y="120"/>
                    <a:pt x="60" y="120"/>
                  </a:cubicBezTo>
                  <a:cubicBezTo>
                    <a:pt x="68" y="120"/>
                    <a:pt x="68" y="120"/>
                    <a:pt x="68" y="120"/>
                  </a:cubicBezTo>
                  <a:cubicBezTo>
                    <a:pt x="75" y="120"/>
                    <a:pt x="80" y="125"/>
                    <a:pt x="80" y="132"/>
                  </a:cubicBezTo>
                  <a:cubicBezTo>
                    <a:pt x="80" y="144"/>
                    <a:pt x="80" y="144"/>
                    <a:pt x="80" y="144"/>
                  </a:cubicBezTo>
                  <a:cubicBezTo>
                    <a:pt x="176" y="144"/>
                    <a:pt x="176" y="144"/>
                    <a:pt x="176" y="144"/>
                  </a:cubicBezTo>
                  <a:cubicBezTo>
                    <a:pt x="176" y="132"/>
                    <a:pt x="176" y="132"/>
                    <a:pt x="176" y="132"/>
                  </a:cubicBezTo>
                  <a:cubicBezTo>
                    <a:pt x="176" y="125"/>
                    <a:pt x="181" y="120"/>
                    <a:pt x="188" y="120"/>
                  </a:cubicBezTo>
                  <a:cubicBezTo>
                    <a:pt x="200" y="120"/>
                    <a:pt x="200" y="120"/>
                    <a:pt x="200" y="120"/>
                  </a:cubicBezTo>
                  <a:cubicBezTo>
                    <a:pt x="227" y="120"/>
                    <a:pt x="227" y="120"/>
                    <a:pt x="227" y="120"/>
                  </a:cubicBezTo>
                  <a:cubicBezTo>
                    <a:pt x="204" y="60"/>
                    <a:pt x="204" y="60"/>
                    <a:pt x="204" y="60"/>
                  </a:cubicBezTo>
                  <a:cubicBezTo>
                    <a:pt x="192" y="60"/>
                    <a:pt x="192" y="60"/>
                    <a:pt x="192" y="60"/>
                  </a:cubicBezTo>
                  <a:cubicBezTo>
                    <a:pt x="169" y="60"/>
                    <a:pt x="169" y="60"/>
                    <a:pt x="169" y="60"/>
                  </a:cubicBezTo>
                  <a:cubicBezTo>
                    <a:pt x="176" y="56"/>
                    <a:pt x="180" y="48"/>
                    <a:pt x="180" y="40"/>
                  </a:cubicBezTo>
                  <a:cubicBezTo>
                    <a:pt x="180" y="39"/>
                    <a:pt x="180" y="37"/>
                    <a:pt x="180" y="36"/>
                  </a:cubicBezTo>
                  <a:cubicBezTo>
                    <a:pt x="192" y="36"/>
                    <a:pt x="192" y="36"/>
                    <a:pt x="192" y="36"/>
                  </a:cubicBezTo>
                  <a:cubicBezTo>
                    <a:pt x="212" y="36"/>
                    <a:pt x="212" y="36"/>
                    <a:pt x="212" y="36"/>
                  </a:cubicBezTo>
                  <a:cubicBezTo>
                    <a:pt x="217" y="36"/>
                    <a:pt x="222" y="39"/>
                    <a:pt x="223" y="44"/>
                  </a:cubicBezTo>
                  <a:cubicBezTo>
                    <a:pt x="255" y="128"/>
                    <a:pt x="255" y="128"/>
                    <a:pt x="255" y="128"/>
                  </a:cubicBezTo>
                  <a:cubicBezTo>
                    <a:pt x="256" y="129"/>
                    <a:pt x="256" y="130"/>
                    <a:pt x="256" y="132"/>
                  </a:cubicBezTo>
                  <a:cubicBezTo>
                    <a:pt x="256" y="208"/>
                    <a:pt x="256" y="208"/>
                    <a:pt x="256" y="208"/>
                  </a:cubicBezTo>
                  <a:cubicBezTo>
                    <a:pt x="256" y="215"/>
                    <a:pt x="251" y="220"/>
                    <a:pt x="244" y="220"/>
                  </a:cubicBezTo>
                  <a:moveTo>
                    <a:pt x="156" y="52"/>
                  </a:moveTo>
                  <a:cubicBezTo>
                    <a:pt x="153" y="52"/>
                    <a:pt x="150" y="51"/>
                    <a:pt x="148" y="48"/>
                  </a:cubicBezTo>
                  <a:cubicBezTo>
                    <a:pt x="140" y="41"/>
                    <a:pt x="140" y="41"/>
                    <a:pt x="140" y="41"/>
                  </a:cubicBezTo>
                  <a:cubicBezTo>
                    <a:pt x="140" y="88"/>
                    <a:pt x="140" y="88"/>
                    <a:pt x="140" y="88"/>
                  </a:cubicBezTo>
                  <a:cubicBezTo>
                    <a:pt x="140" y="116"/>
                    <a:pt x="140" y="116"/>
                    <a:pt x="140" y="116"/>
                  </a:cubicBezTo>
                  <a:cubicBezTo>
                    <a:pt x="140" y="123"/>
                    <a:pt x="135" y="128"/>
                    <a:pt x="128" y="128"/>
                  </a:cubicBezTo>
                  <a:cubicBezTo>
                    <a:pt x="121" y="128"/>
                    <a:pt x="116" y="123"/>
                    <a:pt x="116" y="116"/>
                  </a:cubicBezTo>
                  <a:cubicBezTo>
                    <a:pt x="116" y="96"/>
                    <a:pt x="116" y="96"/>
                    <a:pt x="116" y="96"/>
                  </a:cubicBezTo>
                  <a:cubicBezTo>
                    <a:pt x="116" y="41"/>
                    <a:pt x="116" y="41"/>
                    <a:pt x="116" y="41"/>
                  </a:cubicBezTo>
                  <a:cubicBezTo>
                    <a:pt x="108" y="48"/>
                    <a:pt x="108" y="48"/>
                    <a:pt x="108" y="48"/>
                  </a:cubicBezTo>
                  <a:cubicBezTo>
                    <a:pt x="106" y="51"/>
                    <a:pt x="103" y="52"/>
                    <a:pt x="100" y="52"/>
                  </a:cubicBezTo>
                  <a:cubicBezTo>
                    <a:pt x="93" y="52"/>
                    <a:pt x="88" y="47"/>
                    <a:pt x="88" y="40"/>
                  </a:cubicBezTo>
                  <a:cubicBezTo>
                    <a:pt x="88" y="37"/>
                    <a:pt x="89" y="34"/>
                    <a:pt x="92" y="32"/>
                  </a:cubicBezTo>
                  <a:cubicBezTo>
                    <a:pt x="120" y="4"/>
                    <a:pt x="120" y="4"/>
                    <a:pt x="120" y="4"/>
                  </a:cubicBezTo>
                  <a:cubicBezTo>
                    <a:pt x="122" y="1"/>
                    <a:pt x="125" y="0"/>
                    <a:pt x="128" y="0"/>
                  </a:cubicBezTo>
                  <a:cubicBezTo>
                    <a:pt x="131" y="0"/>
                    <a:pt x="134" y="1"/>
                    <a:pt x="136" y="4"/>
                  </a:cubicBezTo>
                  <a:cubicBezTo>
                    <a:pt x="164" y="32"/>
                    <a:pt x="164" y="32"/>
                    <a:pt x="164" y="32"/>
                  </a:cubicBezTo>
                  <a:cubicBezTo>
                    <a:pt x="167" y="34"/>
                    <a:pt x="168" y="37"/>
                    <a:pt x="168" y="40"/>
                  </a:cubicBezTo>
                  <a:cubicBezTo>
                    <a:pt x="168" y="47"/>
                    <a:pt x="163" y="52"/>
                    <a:pt x="156" y="52"/>
                  </a:cubicBezTo>
                </a:path>
              </a:pathLst>
            </a:custGeom>
            <a:solidFill>
              <a:schemeClr val="tx2">
                <a:lumMod val="95000"/>
                <a:lumOff val="5000"/>
              </a:schemeClr>
            </a:solidFill>
            <a:ln>
              <a:noFill/>
            </a:ln>
          </p:spPr>
          <p:txBody>
            <a:bodyPr/>
            <a:lstStyle/>
            <a:p>
              <a:endParaRPr lang="en-US" sz="1350"/>
            </a:p>
          </p:txBody>
        </p:sp>
      </p:grpSp>
      <p:grpSp>
        <p:nvGrpSpPr>
          <p:cNvPr id="22" name="Group 21"/>
          <p:cNvGrpSpPr/>
          <p:nvPr/>
        </p:nvGrpSpPr>
        <p:grpSpPr>
          <a:xfrm>
            <a:off x="7421117" y="4245695"/>
            <a:ext cx="1395882" cy="947410"/>
            <a:chOff x="7421117" y="3803038"/>
            <a:chExt cx="1395882" cy="947410"/>
          </a:xfrm>
        </p:grpSpPr>
        <p:grpSp>
          <p:nvGrpSpPr>
            <p:cNvPr id="199" name="Group 198"/>
            <p:cNvGrpSpPr/>
            <p:nvPr/>
          </p:nvGrpSpPr>
          <p:grpSpPr>
            <a:xfrm>
              <a:off x="7421117" y="3803038"/>
              <a:ext cx="1395882" cy="947410"/>
              <a:chOff x="356719" y="1329280"/>
              <a:chExt cx="1395882" cy="947410"/>
            </a:xfrm>
          </p:grpSpPr>
          <p:sp>
            <p:nvSpPr>
              <p:cNvPr id="200" name="Oval 199"/>
              <p:cNvSpPr/>
              <p:nvPr/>
            </p:nvSpPr>
            <p:spPr>
              <a:xfrm>
                <a:off x="736363"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Journalism</a:t>
                </a:r>
              </a:p>
            </p:txBody>
          </p:sp>
        </p:grpSp>
        <p:sp>
          <p:nvSpPr>
            <p:cNvPr id="243" name="Freeform 32"/>
            <p:cNvSpPr>
              <a:spLocks noEditPoints="1"/>
            </p:cNvSpPr>
            <p:nvPr/>
          </p:nvSpPr>
          <p:spPr bwMode="auto">
            <a:xfrm>
              <a:off x="7938422" y="3980689"/>
              <a:ext cx="407844" cy="333484"/>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p:nvPr/>
        </p:nvGrpSpPr>
        <p:grpSpPr>
          <a:xfrm>
            <a:off x="5486400" y="3036002"/>
            <a:ext cx="1752600" cy="947410"/>
            <a:chOff x="5486400" y="2593345"/>
            <a:chExt cx="1752600" cy="947410"/>
          </a:xfrm>
        </p:grpSpPr>
        <p:grpSp>
          <p:nvGrpSpPr>
            <p:cNvPr id="187" name="Group 186"/>
            <p:cNvGrpSpPr/>
            <p:nvPr/>
          </p:nvGrpSpPr>
          <p:grpSpPr>
            <a:xfrm>
              <a:off x="5486400" y="2593345"/>
              <a:ext cx="1752600" cy="947410"/>
              <a:chOff x="212517" y="1329280"/>
              <a:chExt cx="1752600" cy="947410"/>
            </a:xfrm>
          </p:grpSpPr>
          <p:sp>
            <p:nvSpPr>
              <p:cNvPr id="188" name="Oval 187"/>
              <p:cNvSpPr/>
              <p:nvPr/>
            </p:nvSpPr>
            <p:spPr>
              <a:xfrm>
                <a:off x="762000"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TextBox 188"/>
              <p:cNvSpPr txBox="1"/>
              <p:nvPr/>
            </p:nvSpPr>
            <p:spPr>
              <a:xfrm>
                <a:off x="212517" y="2015080"/>
                <a:ext cx="1752600"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Project management</a:t>
                </a:r>
              </a:p>
            </p:txBody>
          </p:sp>
        </p:grpSp>
        <p:sp>
          <p:nvSpPr>
            <p:cNvPr id="244" name="Freeform 19"/>
            <p:cNvSpPr>
              <a:spLocks noEditPoints="1"/>
            </p:cNvSpPr>
            <p:nvPr/>
          </p:nvSpPr>
          <p:spPr bwMode="auto">
            <a:xfrm>
              <a:off x="6181395" y="2785190"/>
              <a:ext cx="394776" cy="320944"/>
            </a:xfrm>
            <a:custGeom>
              <a:avLst/>
              <a:gdLst>
                <a:gd name="T0" fmla="*/ 396429 w 256"/>
                <a:gd name="T1" fmla="*/ 338137 h 208"/>
                <a:gd name="T2" fmla="*/ 19496 w 256"/>
                <a:gd name="T3" fmla="*/ 338137 h 208"/>
                <a:gd name="T4" fmla="*/ 0 w 256"/>
                <a:gd name="T5" fmla="*/ 318629 h 208"/>
                <a:gd name="T6" fmla="*/ 0 w 256"/>
                <a:gd name="T7" fmla="*/ 19508 h 208"/>
                <a:gd name="T8" fmla="*/ 19496 w 256"/>
                <a:gd name="T9" fmla="*/ 0 h 208"/>
                <a:gd name="T10" fmla="*/ 396429 w 256"/>
                <a:gd name="T11" fmla="*/ 0 h 208"/>
                <a:gd name="T12" fmla="*/ 415925 w 256"/>
                <a:gd name="T13" fmla="*/ 19508 h 208"/>
                <a:gd name="T14" fmla="*/ 415925 w 256"/>
                <a:gd name="T15" fmla="*/ 318629 h 208"/>
                <a:gd name="T16" fmla="*/ 396429 w 256"/>
                <a:gd name="T17" fmla="*/ 338137 h 208"/>
                <a:gd name="T18" fmla="*/ 136475 w 256"/>
                <a:gd name="T19" fmla="*/ 39016 h 208"/>
                <a:gd name="T20" fmla="*/ 38993 w 256"/>
                <a:gd name="T21" fmla="*/ 39016 h 208"/>
                <a:gd name="T22" fmla="*/ 38993 w 256"/>
                <a:gd name="T23" fmla="*/ 299121 h 208"/>
                <a:gd name="T24" fmla="*/ 136475 w 256"/>
                <a:gd name="T25" fmla="*/ 299121 h 208"/>
                <a:gd name="T26" fmla="*/ 136475 w 256"/>
                <a:gd name="T27" fmla="*/ 39016 h 208"/>
                <a:gd name="T28" fmla="*/ 155972 w 256"/>
                <a:gd name="T29" fmla="*/ 299121 h 208"/>
                <a:gd name="T30" fmla="*/ 259953 w 256"/>
                <a:gd name="T31" fmla="*/ 299121 h 208"/>
                <a:gd name="T32" fmla="*/ 259953 w 256"/>
                <a:gd name="T33" fmla="*/ 39016 h 208"/>
                <a:gd name="T34" fmla="*/ 155972 w 256"/>
                <a:gd name="T35" fmla="*/ 39016 h 208"/>
                <a:gd name="T36" fmla="*/ 155972 w 256"/>
                <a:gd name="T37" fmla="*/ 299121 h 208"/>
                <a:gd name="T38" fmla="*/ 376932 w 256"/>
                <a:gd name="T39" fmla="*/ 39016 h 208"/>
                <a:gd name="T40" fmla="*/ 279450 w 256"/>
                <a:gd name="T41" fmla="*/ 39016 h 208"/>
                <a:gd name="T42" fmla="*/ 279450 w 256"/>
                <a:gd name="T43" fmla="*/ 299121 h 208"/>
                <a:gd name="T44" fmla="*/ 376932 w 256"/>
                <a:gd name="T45" fmla="*/ 299121 h 208"/>
                <a:gd name="T46" fmla="*/ 376932 w 256"/>
                <a:gd name="T47" fmla="*/ 39016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6" h="208">
                  <a:moveTo>
                    <a:pt x="244" y="208"/>
                  </a:moveTo>
                  <a:cubicBezTo>
                    <a:pt x="12" y="208"/>
                    <a:pt x="12" y="208"/>
                    <a:pt x="12" y="208"/>
                  </a:cubicBezTo>
                  <a:cubicBezTo>
                    <a:pt x="5" y="208"/>
                    <a:pt x="0" y="203"/>
                    <a:pt x="0" y="196"/>
                  </a:cubicBezTo>
                  <a:cubicBezTo>
                    <a:pt x="0" y="12"/>
                    <a:pt x="0" y="12"/>
                    <a:pt x="0" y="12"/>
                  </a:cubicBezTo>
                  <a:cubicBezTo>
                    <a:pt x="0" y="5"/>
                    <a:pt x="5" y="0"/>
                    <a:pt x="12" y="0"/>
                  </a:cubicBezTo>
                  <a:cubicBezTo>
                    <a:pt x="244" y="0"/>
                    <a:pt x="244" y="0"/>
                    <a:pt x="244" y="0"/>
                  </a:cubicBezTo>
                  <a:cubicBezTo>
                    <a:pt x="251" y="0"/>
                    <a:pt x="256" y="5"/>
                    <a:pt x="256" y="12"/>
                  </a:cubicBezTo>
                  <a:cubicBezTo>
                    <a:pt x="256" y="196"/>
                    <a:pt x="256" y="196"/>
                    <a:pt x="256" y="196"/>
                  </a:cubicBezTo>
                  <a:cubicBezTo>
                    <a:pt x="256" y="203"/>
                    <a:pt x="251" y="208"/>
                    <a:pt x="244" y="208"/>
                  </a:cubicBezTo>
                  <a:moveTo>
                    <a:pt x="84" y="24"/>
                  </a:moveTo>
                  <a:cubicBezTo>
                    <a:pt x="24" y="24"/>
                    <a:pt x="24" y="24"/>
                    <a:pt x="24" y="24"/>
                  </a:cubicBezTo>
                  <a:cubicBezTo>
                    <a:pt x="24" y="184"/>
                    <a:pt x="24" y="184"/>
                    <a:pt x="24" y="184"/>
                  </a:cubicBezTo>
                  <a:cubicBezTo>
                    <a:pt x="84" y="184"/>
                    <a:pt x="84" y="184"/>
                    <a:pt x="84" y="184"/>
                  </a:cubicBezTo>
                  <a:lnTo>
                    <a:pt x="84" y="24"/>
                  </a:lnTo>
                  <a:close/>
                  <a:moveTo>
                    <a:pt x="96" y="184"/>
                  </a:moveTo>
                  <a:cubicBezTo>
                    <a:pt x="160" y="184"/>
                    <a:pt x="160" y="184"/>
                    <a:pt x="160" y="184"/>
                  </a:cubicBezTo>
                  <a:cubicBezTo>
                    <a:pt x="160" y="24"/>
                    <a:pt x="160" y="24"/>
                    <a:pt x="160" y="24"/>
                  </a:cubicBezTo>
                  <a:cubicBezTo>
                    <a:pt x="96" y="24"/>
                    <a:pt x="96" y="24"/>
                    <a:pt x="96" y="24"/>
                  </a:cubicBezTo>
                  <a:lnTo>
                    <a:pt x="96" y="184"/>
                  </a:lnTo>
                  <a:close/>
                  <a:moveTo>
                    <a:pt x="232" y="24"/>
                  </a:moveTo>
                  <a:cubicBezTo>
                    <a:pt x="172" y="24"/>
                    <a:pt x="172" y="24"/>
                    <a:pt x="172" y="24"/>
                  </a:cubicBezTo>
                  <a:cubicBezTo>
                    <a:pt x="172" y="184"/>
                    <a:pt x="172" y="184"/>
                    <a:pt x="172" y="184"/>
                  </a:cubicBezTo>
                  <a:cubicBezTo>
                    <a:pt x="232" y="184"/>
                    <a:pt x="232" y="184"/>
                    <a:pt x="232" y="184"/>
                  </a:cubicBezTo>
                  <a:lnTo>
                    <a:pt x="232" y="24"/>
                  </a:lnTo>
                  <a:close/>
                </a:path>
              </a:pathLst>
            </a:custGeom>
            <a:solidFill>
              <a:schemeClr val="tx2">
                <a:lumMod val="95000"/>
                <a:lumOff val="5000"/>
              </a:schemeClr>
            </a:solidFill>
            <a:ln>
              <a:noFill/>
            </a:ln>
          </p:spPr>
          <p:txBody>
            <a:bodyPr/>
            <a:lstStyle/>
            <a:p>
              <a:endParaRPr lang="en-US" sz="1350"/>
            </a:p>
          </p:txBody>
        </p:sp>
      </p:grpSp>
      <p:grpSp>
        <p:nvGrpSpPr>
          <p:cNvPr id="2" name="Group 1"/>
          <p:cNvGrpSpPr/>
          <p:nvPr/>
        </p:nvGrpSpPr>
        <p:grpSpPr>
          <a:xfrm>
            <a:off x="5656239" y="1793304"/>
            <a:ext cx="1395882" cy="942055"/>
            <a:chOff x="5656239" y="1350646"/>
            <a:chExt cx="1395882" cy="942055"/>
          </a:xfrm>
        </p:grpSpPr>
        <p:grpSp>
          <p:nvGrpSpPr>
            <p:cNvPr id="184" name="Group 183"/>
            <p:cNvGrpSpPr/>
            <p:nvPr/>
          </p:nvGrpSpPr>
          <p:grpSpPr>
            <a:xfrm>
              <a:off x="5656239" y="1350646"/>
              <a:ext cx="1395882" cy="942055"/>
              <a:chOff x="356719" y="1334635"/>
              <a:chExt cx="1395882" cy="942055"/>
            </a:xfrm>
          </p:grpSpPr>
          <p:sp>
            <p:nvSpPr>
              <p:cNvPr id="185" name="Oval 184"/>
              <p:cNvSpPr/>
              <p:nvPr/>
            </p:nvSpPr>
            <p:spPr>
              <a:xfrm>
                <a:off x="736363" y="1334635"/>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Architect</a:t>
                </a:r>
              </a:p>
            </p:txBody>
          </p:sp>
        </p:grpSp>
        <p:grpSp>
          <p:nvGrpSpPr>
            <p:cNvPr id="104" name="Group 1047"/>
            <p:cNvGrpSpPr>
              <a:grpSpLocks noChangeAspect="1"/>
            </p:cNvGrpSpPr>
            <p:nvPr/>
          </p:nvGrpSpPr>
          <p:grpSpPr bwMode="auto">
            <a:xfrm>
              <a:off x="6183516" y="1538565"/>
              <a:ext cx="443571" cy="344422"/>
              <a:chOff x="281" y="748"/>
              <a:chExt cx="4098" cy="3182"/>
            </a:xfrm>
            <a:solidFill>
              <a:schemeClr val="tx1"/>
            </a:solidFill>
          </p:grpSpPr>
          <p:sp>
            <p:nvSpPr>
              <p:cNvPr id="105" name="Freeform 1049"/>
              <p:cNvSpPr>
                <a:spLocks noEditPoints="1"/>
              </p:cNvSpPr>
              <p:nvPr/>
            </p:nvSpPr>
            <p:spPr bwMode="auto">
              <a:xfrm>
                <a:off x="281" y="748"/>
                <a:ext cx="4098" cy="3182"/>
              </a:xfrm>
              <a:custGeom>
                <a:avLst/>
                <a:gdLst>
                  <a:gd name="T0" fmla="*/ 1653 w 4098"/>
                  <a:gd name="T1" fmla="*/ 2299 h 3182"/>
                  <a:gd name="T2" fmla="*/ 1840 w 4098"/>
                  <a:gd name="T3" fmla="*/ 2488 h 3182"/>
                  <a:gd name="T4" fmla="*/ 3386 w 4098"/>
                  <a:gd name="T5" fmla="*/ 565 h 3182"/>
                  <a:gd name="T6" fmla="*/ 3757 w 4098"/>
                  <a:gd name="T7" fmla="*/ 207 h 3182"/>
                  <a:gd name="T8" fmla="*/ 3727 w 4098"/>
                  <a:gd name="T9" fmla="*/ 225 h 3182"/>
                  <a:gd name="T10" fmla="*/ 3595 w 4098"/>
                  <a:gd name="T11" fmla="*/ 544 h 3182"/>
                  <a:gd name="T12" fmla="*/ 3914 w 4098"/>
                  <a:gd name="T13" fmla="*/ 413 h 3182"/>
                  <a:gd name="T14" fmla="*/ 3933 w 4098"/>
                  <a:gd name="T15" fmla="*/ 382 h 3182"/>
                  <a:gd name="T16" fmla="*/ 3933 w 4098"/>
                  <a:gd name="T17" fmla="*/ 346 h 3182"/>
                  <a:gd name="T18" fmla="*/ 3914 w 4098"/>
                  <a:gd name="T19" fmla="*/ 316 h 3182"/>
                  <a:gd name="T20" fmla="*/ 3824 w 4098"/>
                  <a:gd name="T21" fmla="*/ 225 h 3182"/>
                  <a:gd name="T22" fmla="*/ 3793 w 4098"/>
                  <a:gd name="T23" fmla="*/ 207 h 3182"/>
                  <a:gd name="T24" fmla="*/ 163 w 4098"/>
                  <a:gd name="T25" fmla="*/ 162 h 3182"/>
                  <a:gd name="T26" fmla="*/ 3018 w 4098"/>
                  <a:gd name="T27" fmla="*/ 3018 h 3182"/>
                  <a:gd name="T28" fmla="*/ 1942 w 4098"/>
                  <a:gd name="T29" fmla="*/ 2617 h 3182"/>
                  <a:gd name="T30" fmla="*/ 1911 w 4098"/>
                  <a:gd name="T31" fmla="*/ 2637 h 3182"/>
                  <a:gd name="T32" fmla="*/ 1442 w 4098"/>
                  <a:gd name="T33" fmla="*/ 2791 h 3182"/>
                  <a:gd name="T34" fmla="*/ 1408 w 4098"/>
                  <a:gd name="T35" fmla="*/ 2789 h 3182"/>
                  <a:gd name="T36" fmla="*/ 1372 w 4098"/>
                  <a:gd name="T37" fmla="*/ 2768 h 3182"/>
                  <a:gd name="T38" fmla="*/ 1350 w 4098"/>
                  <a:gd name="T39" fmla="*/ 2730 h 3182"/>
                  <a:gd name="T40" fmla="*/ 1352 w 4098"/>
                  <a:gd name="T41" fmla="*/ 2685 h 3182"/>
                  <a:gd name="T42" fmla="*/ 1511 w 4098"/>
                  <a:gd name="T43" fmla="*/ 2212 h 3182"/>
                  <a:gd name="T44" fmla="*/ 3018 w 4098"/>
                  <a:gd name="T45" fmla="*/ 703 h 3182"/>
                  <a:gd name="T46" fmla="*/ 163 w 4098"/>
                  <a:gd name="T47" fmla="*/ 162 h 3182"/>
                  <a:gd name="T48" fmla="*/ 3100 w 4098"/>
                  <a:gd name="T49" fmla="*/ 0 h 3182"/>
                  <a:gd name="T50" fmla="*/ 3141 w 4098"/>
                  <a:gd name="T51" fmla="*/ 11 h 3182"/>
                  <a:gd name="T52" fmla="*/ 3170 w 4098"/>
                  <a:gd name="T53" fmla="*/ 39 h 3182"/>
                  <a:gd name="T54" fmla="*/ 3182 w 4098"/>
                  <a:gd name="T55" fmla="*/ 82 h 3182"/>
                  <a:gd name="T56" fmla="*/ 3611 w 4098"/>
                  <a:gd name="T57" fmla="*/ 109 h 3182"/>
                  <a:gd name="T58" fmla="*/ 3670 w 4098"/>
                  <a:gd name="T59" fmla="*/ 67 h 3182"/>
                  <a:gd name="T60" fmla="*/ 3738 w 4098"/>
                  <a:gd name="T61" fmla="*/ 44 h 3182"/>
                  <a:gd name="T62" fmla="*/ 3811 w 4098"/>
                  <a:gd name="T63" fmla="*/ 44 h 3182"/>
                  <a:gd name="T64" fmla="*/ 3881 w 4098"/>
                  <a:gd name="T65" fmla="*/ 67 h 3182"/>
                  <a:gd name="T66" fmla="*/ 3939 w 4098"/>
                  <a:gd name="T67" fmla="*/ 109 h 3182"/>
                  <a:gd name="T68" fmla="*/ 4055 w 4098"/>
                  <a:gd name="T69" fmla="*/ 228 h 3182"/>
                  <a:gd name="T70" fmla="*/ 4087 w 4098"/>
                  <a:gd name="T71" fmla="*/ 293 h 3182"/>
                  <a:gd name="T72" fmla="*/ 4098 w 4098"/>
                  <a:gd name="T73" fmla="*/ 365 h 3182"/>
                  <a:gd name="T74" fmla="*/ 4087 w 4098"/>
                  <a:gd name="T75" fmla="*/ 437 h 3182"/>
                  <a:gd name="T76" fmla="*/ 4055 w 4098"/>
                  <a:gd name="T77" fmla="*/ 500 h 3182"/>
                  <a:gd name="T78" fmla="*/ 3182 w 4098"/>
                  <a:gd name="T79" fmla="*/ 1377 h 3182"/>
                  <a:gd name="T80" fmla="*/ 3178 w 4098"/>
                  <a:gd name="T81" fmla="*/ 3121 h 3182"/>
                  <a:gd name="T82" fmla="*/ 3158 w 4098"/>
                  <a:gd name="T83" fmla="*/ 3157 h 3182"/>
                  <a:gd name="T84" fmla="*/ 3122 w 4098"/>
                  <a:gd name="T85" fmla="*/ 3178 h 3182"/>
                  <a:gd name="T86" fmla="*/ 82 w 4098"/>
                  <a:gd name="T87" fmla="*/ 3182 h 3182"/>
                  <a:gd name="T88" fmla="*/ 41 w 4098"/>
                  <a:gd name="T89" fmla="*/ 3171 h 3182"/>
                  <a:gd name="T90" fmla="*/ 11 w 4098"/>
                  <a:gd name="T91" fmla="*/ 3141 h 3182"/>
                  <a:gd name="T92" fmla="*/ 0 w 4098"/>
                  <a:gd name="T93" fmla="*/ 3100 h 3182"/>
                  <a:gd name="T94" fmla="*/ 2 w 4098"/>
                  <a:gd name="T95" fmla="*/ 59 h 3182"/>
                  <a:gd name="T96" fmla="*/ 24 w 4098"/>
                  <a:gd name="T97" fmla="*/ 23 h 3182"/>
                  <a:gd name="T98" fmla="*/ 60 w 4098"/>
                  <a:gd name="T99" fmla="*/ 2 h 3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98" h="3182">
                    <a:moveTo>
                      <a:pt x="3386" y="565"/>
                    </a:moveTo>
                    <a:lnTo>
                      <a:pt x="1653" y="2299"/>
                    </a:lnTo>
                    <a:lnTo>
                      <a:pt x="1558" y="2582"/>
                    </a:lnTo>
                    <a:lnTo>
                      <a:pt x="1840" y="2488"/>
                    </a:lnTo>
                    <a:lnTo>
                      <a:pt x="3574" y="754"/>
                    </a:lnTo>
                    <a:lnTo>
                      <a:pt x="3386" y="565"/>
                    </a:lnTo>
                    <a:close/>
                    <a:moveTo>
                      <a:pt x="3775" y="205"/>
                    </a:moveTo>
                    <a:lnTo>
                      <a:pt x="3757" y="207"/>
                    </a:lnTo>
                    <a:lnTo>
                      <a:pt x="3740" y="213"/>
                    </a:lnTo>
                    <a:lnTo>
                      <a:pt x="3727" y="225"/>
                    </a:lnTo>
                    <a:lnTo>
                      <a:pt x="3502" y="449"/>
                    </a:lnTo>
                    <a:lnTo>
                      <a:pt x="3595" y="544"/>
                    </a:lnTo>
                    <a:lnTo>
                      <a:pt x="3689" y="638"/>
                    </a:lnTo>
                    <a:lnTo>
                      <a:pt x="3914" y="413"/>
                    </a:lnTo>
                    <a:lnTo>
                      <a:pt x="3925" y="398"/>
                    </a:lnTo>
                    <a:lnTo>
                      <a:pt x="3933" y="382"/>
                    </a:lnTo>
                    <a:lnTo>
                      <a:pt x="3935" y="365"/>
                    </a:lnTo>
                    <a:lnTo>
                      <a:pt x="3933" y="346"/>
                    </a:lnTo>
                    <a:lnTo>
                      <a:pt x="3925" y="330"/>
                    </a:lnTo>
                    <a:lnTo>
                      <a:pt x="3914" y="316"/>
                    </a:lnTo>
                    <a:lnTo>
                      <a:pt x="3914" y="316"/>
                    </a:lnTo>
                    <a:lnTo>
                      <a:pt x="3824" y="225"/>
                    </a:lnTo>
                    <a:lnTo>
                      <a:pt x="3809" y="213"/>
                    </a:lnTo>
                    <a:lnTo>
                      <a:pt x="3793" y="207"/>
                    </a:lnTo>
                    <a:lnTo>
                      <a:pt x="3775" y="205"/>
                    </a:lnTo>
                    <a:close/>
                    <a:moveTo>
                      <a:pt x="163" y="162"/>
                    </a:moveTo>
                    <a:lnTo>
                      <a:pt x="163" y="3018"/>
                    </a:lnTo>
                    <a:lnTo>
                      <a:pt x="3018" y="3018"/>
                    </a:lnTo>
                    <a:lnTo>
                      <a:pt x="3018" y="1541"/>
                    </a:lnTo>
                    <a:lnTo>
                      <a:pt x="1942" y="2617"/>
                    </a:lnTo>
                    <a:lnTo>
                      <a:pt x="1929" y="2628"/>
                    </a:lnTo>
                    <a:lnTo>
                      <a:pt x="1911" y="2637"/>
                    </a:lnTo>
                    <a:lnTo>
                      <a:pt x="1455" y="2788"/>
                    </a:lnTo>
                    <a:lnTo>
                      <a:pt x="1442" y="2791"/>
                    </a:lnTo>
                    <a:lnTo>
                      <a:pt x="1429" y="2792"/>
                    </a:lnTo>
                    <a:lnTo>
                      <a:pt x="1408" y="2789"/>
                    </a:lnTo>
                    <a:lnTo>
                      <a:pt x="1388" y="2782"/>
                    </a:lnTo>
                    <a:lnTo>
                      <a:pt x="1372" y="2768"/>
                    </a:lnTo>
                    <a:lnTo>
                      <a:pt x="1357" y="2750"/>
                    </a:lnTo>
                    <a:lnTo>
                      <a:pt x="1350" y="2730"/>
                    </a:lnTo>
                    <a:lnTo>
                      <a:pt x="1347" y="2708"/>
                    </a:lnTo>
                    <a:lnTo>
                      <a:pt x="1352" y="2685"/>
                    </a:lnTo>
                    <a:lnTo>
                      <a:pt x="1504" y="2229"/>
                    </a:lnTo>
                    <a:lnTo>
                      <a:pt x="1511" y="2212"/>
                    </a:lnTo>
                    <a:lnTo>
                      <a:pt x="1524" y="2197"/>
                    </a:lnTo>
                    <a:lnTo>
                      <a:pt x="3018" y="703"/>
                    </a:lnTo>
                    <a:lnTo>
                      <a:pt x="3018" y="162"/>
                    </a:lnTo>
                    <a:lnTo>
                      <a:pt x="163" y="162"/>
                    </a:lnTo>
                    <a:close/>
                    <a:moveTo>
                      <a:pt x="82" y="0"/>
                    </a:moveTo>
                    <a:lnTo>
                      <a:pt x="3100" y="0"/>
                    </a:lnTo>
                    <a:lnTo>
                      <a:pt x="3122" y="2"/>
                    </a:lnTo>
                    <a:lnTo>
                      <a:pt x="3141" y="11"/>
                    </a:lnTo>
                    <a:lnTo>
                      <a:pt x="3158" y="23"/>
                    </a:lnTo>
                    <a:lnTo>
                      <a:pt x="3170" y="39"/>
                    </a:lnTo>
                    <a:lnTo>
                      <a:pt x="3178" y="59"/>
                    </a:lnTo>
                    <a:lnTo>
                      <a:pt x="3182" y="82"/>
                    </a:lnTo>
                    <a:lnTo>
                      <a:pt x="3182" y="539"/>
                    </a:lnTo>
                    <a:lnTo>
                      <a:pt x="3611" y="109"/>
                    </a:lnTo>
                    <a:lnTo>
                      <a:pt x="3639" y="85"/>
                    </a:lnTo>
                    <a:lnTo>
                      <a:pt x="3670" y="67"/>
                    </a:lnTo>
                    <a:lnTo>
                      <a:pt x="3703" y="53"/>
                    </a:lnTo>
                    <a:lnTo>
                      <a:pt x="3738" y="44"/>
                    </a:lnTo>
                    <a:lnTo>
                      <a:pt x="3775" y="42"/>
                    </a:lnTo>
                    <a:lnTo>
                      <a:pt x="3811" y="44"/>
                    </a:lnTo>
                    <a:lnTo>
                      <a:pt x="3847" y="53"/>
                    </a:lnTo>
                    <a:lnTo>
                      <a:pt x="3881" y="67"/>
                    </a:lnTo>
                    <a:lnTo>
                      <a:pt x="3910" y="85"/>
                    </a:lnTo>
                    <a:lnTo>
                      <a:pt x="3939" y="109"/>
                    </a:lnTo>
                    <a:lnTo>
                      <a:pt x="4030" y="201"/>
                    </a:lnTo>
                    <a:lnTo>
                      <a:pt x="4055" y="228"/>
                    </a:lnTo>
                    <a:lnTo>
                      <a:pt x="4073" y="259"/>
                    </a:lnTo>
                    <a:lnTo>
                      <a:pt x="4087" y="293"/>
                    </a:lnTo>
                    <a:lnTo>
                      <a:pt x="4096" y="328"/>
                    </a:lnTo>
                    <a:lnTo>
                      <a:pt x="4098" y="365"/>
                    </a:lnTo>
                    <a:lnTo>
                      <a:pt x="4096" y="401"/>
                    </a:lnTo>
                    <a:lnTo>
                      <a:pt x="4087" y="437"/>
                    </a:lnTo>
                    <a:lnTo>
                      <a:pt x="4073" y="469"/>
                    </a:lnTo>
                    <a:lnTo>
                      <a:pt x="4055" y="500"/>
                    </a:lnTo>
                    <a:lnTo>
                      <a:pt x="4030" y="529"/>
                    </a:lnTo>
                    <a:lnTo>
                      <a:pt x="3182" y="1377"/>
                    </a:lnTo>
                    <a:lnTo>
                      <a:pt x="3182" y="3100"/>
                    </a:lnTo>
                    <a:lnTo>
                      <a:pt x="3178" y="3121"/>
                    </a:lnTo>
                    <a:lnTo>
                      <a:pt x="3170" y="3141"/>
                    </a:lnTo>
                    <a:lnTo>
                      <a:pt x="3158" y="3157"/>
                    </a:lnTo>
                    <a:lnTo>
                      <a:pt x="3141" y="3171"/>
                    </a:lnTo>
                    <a:lnTo>
                      <a:pt x="3122" y="3178"/>
                    </a:lnTo>
                    <a:lnTo>
                      <a:pt x="3100" y="3182"/>
                    </a:lnTo>
                    <a:lnTo>
                      <a:pt x="82" y="3182"/>
                    </a:lnTo>
                    <a:lnTo>
                      <a:pt x="60" y="3178"/>
                    </a:lnTo>
                    <a:lnTo>
                      <a:pt x="41" y="3171"/>
                    </a:lnTo>
                    <a:lnTo>
                      <a:pt x="24" y="3157"/>
                    </a:lnTo>
                    <a:lnTo>
                      <a:pt x="11" y="3141"/>
                    </a:lnTo>
                    <a:lnTo>
                      <a:pt x="2" y="3121"/>
                    </a:lnTo>
                    <a:lnTo>
                      <a:pt x="0" y="3100"/>
                    </a:lnTo>
                    <a:lnTo>
                      <a:pt x="0" y="82"/>
                    </a:lnTo>
                    <a:lnTo>
                      <a:pt x="2" y="59"/>
                    </a:lnTo>
                    <a:lnTo>
                      <a:pt x="11" y="39"/>
                    </a:lnTo>
                    <a:lnTo>
                      <a:pt x="24" y="23"/>
                    </a:lnTo>
                    <a:lnTo>
                      <a:pt x="41" y="11"/>
                    </a:lnTo>
                    <a:lnTo>
                      <a:pt x="60" y="2"/>
                    </a:lnTo>
                    <a:lnTo>
                      <a:pt x="82"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50"/>
              <p:cNvSpPr>
                <a:spLocks/>
              </p:cNvSpPr>
              <p:nvPr/>
            </p:nvSpPr>
            <p:spPr bwMode="auto">
              <a:xfrm>
                <a:off x="2668" y="1258"/>
                <a:ext cx="241" cy="163"/>
              </a:xfrm>
              <a:custGeom>
                <a:avLst/>
                <a:gdLst>
                  <a:gd name="T0" fmla="*/ 82 w 241"/>
                  <a:gd name="T1" fmla="*/ 0 h 163"/>
                  <a:gd name="T2" fmla="*/ 159 w 241"/>
                  <a:gd name="T3" fmla="*/ 0 h 163"/>
                  <a:gd name="T4" fmla="*/ 181 w 241"/>
                  <a:gd name="T5" fmla="*/ 3 h 163"/>
                  <a:gd name="T6" fmla="*/ 201 w 241"/>
                  <a:gd name="T7" fmla="*/ 11 h 163"/>
                  <a:gd name="T8" fmla="*/ 217 w 241"/>
                  <a:gd name="T9" fmla="*/ 24 h 163"/>
                  <a:gd name="T10" fmla="*/ 230 w 241"/>
                  <a:gd name="T11" fmla="*/ 40 h 163"/>
                  <a:gd name="T12" fmla="*/ 238 w 241"/>
                  <a:gd name="T13" fmla="*/ 60 h 163"/>
                  <a:gd name="T14" fmla="*/ 241 w 241"/>
                  <a:gd name="T15" fmla="*/ 81 h 163"/>
                  <a:gd name="T16" fmla="*/ 238 w 241"/>
                  <a:gd name="T17" fmla="*/ 103 h 163"/>
                  <a:gd name="T18" fmla="*/ 230 w 241"/>
                  <a:gd name="T19" fmla="*/ 123 h 163"/>
                  <a:gd name="T20" fmla="*/ 217 w 241"/>
                  <a:gd name="T21" fmla="*/ 139 h 163"/>
                  <a:gd name="T22" fmla="*/ 201 w 241"/>
                  <a:gd name="T23" fmla="*/ 152 h 163"/>
                  <a:gd name="T24" fmla="*/ 181 w 241"/>
                  <a:gd name="T25" fmla="*/ 160 h 163"/>
                  <a:gd name="T26" fmla="*/ 159 w 241"/>
                  <a:gd name="T27" fmla="*/ 163 h 163"/>
                  <a:gd name="T28" fmla="*/ 82 w 241"/>
                  <a:gd name="T29" fmla="*/ 163 h 163"/>
                  <a:gd name="T30" fmla="*/ 59 w 241"/>
                  <a:gd name="T31" fmla="*/ 160 h 163"/>
                  <a:gd name="T32" fmla="*/ 41 w 241"/>
                  <a:gd name="T33" fmla="*/ 152 h 163"/>
                  <a:gd name="T34" fmla="*/ 23 w 241"/>
                  <a:gd name="T35" fmla="*/ 139 h 163"/>
                  <a:gd name="T36" fmla="*/ 11 w 241"/>
                  <a:gd name="T37" fmla="*/ 123 h 163"/>
                  <a:gd name="T38" fmla="*/ 2 w 241"/>
                  <a:gd name="T39" fmla="*/ 103 h 163"/>
                  <a:gd name="T40" fmla="*/ 0 w 241"/>
                  <a:gd name="T41" fmla="*/ 81 h 163"/>
                  <a:gd name="T42" fmla="*/ 2 w 241"/>
                  <a:gd name="T43" fmla="*/ 60 h 163"/>
                  <a:gd name="T44" fmla="*/ 11 w 241"/>
                  <a:gd name="T45" fmla="*/ 40 h 163"/>
                  <a:gd name="T46" fmla="*/ 23 w 241"/>
                  <a:gd name="T47" fmla="*/ 24 h 163"/>
                  <a:gd name="T48" fmla="*/ 41 w 241"/>
                  <a:gd name="T49" fmla="*/ 11 h 163"/>
                  <a:gd name="T50" fmla="*/ 59 w 241"/>
                  <a:gd name="T51" fmla="*/ 3 h 163"/>
                  <a:gd name="T52" fmla="*/ 82 w 24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63">
                    <a:moveTo>
                      <a:pt x="82" y="0"/>
                    </a:moveTo>
                    <a:lnTo>
                      <a:pt x="159" y="0"/>
                    </a:lnTo>
                    <a:lnTo>
                      <a:pt x="181" y="3"/>
                    </a:lnTo>
                    <a:lnTo>
                      <a:pt x="201" y="11"/>
                    </a:lnTo>
                    <a:lnTo>
                      <a:pt x="217" y="24"/>
                    </a:lnTo>
                    <a:lnTo>
                      <a:pt x="230" y="40"/>
                    </a:lnTo>
                    <a:lnTo>
                      <a:pt x="238" y="60"/>
                    </a:lnTo>
                    <a:lnTo>
                      <a:pt x="241" y="81"/>
                    </a:lnTo>
                    <a:lnTo>
                      <a:pt x="238" y="103"/>
                    </a:lnTo>
                    <a:lnTo>
                      <a:pt x="230" y="123"/>
                    </a:lnTo>
                    <a:lnTo>
                      <a:pt x="217" y="139"/>
                    </a:lnTo>
                    <a:lnTo>
                      <a:pt x="201" y="152"/>
                    </a:lnTo>
                    <a:lnTo>
                      <a:pt x="181" y="160"/>
                    </a:lnTo>
                    <a:lnTo>
                      <a:pt x="159" y="163"/>
                    </a:lnTo>
                    <a:lnTo>
                      <a:pt x="82" y="163"/>
                    </a:lnTo>
                    <a:lnTo>
                      <a:pt x="59" y="160"/>
                    </a:lnTo>
                    <a:lnTo>
                      <a:pt x="41" y="152"/>
                    </a:lnTo>
                    <a:lnTo>
                      <a:pt x="23" y="139"/>
                    </a:lnTo>
                    <a:lnTo>
                      <a:pt x="11" y="123"/>
                    </a:lnTo>
                    <a:lnTo>
                      <a:pt x="2" y="103"/>
                    </a:lnTo>
                    <a:lnTo>
                      <a:pt x="0" y="81"/>
                    </a:lnTo>
                    <a:lnTo>
                      <a:pt x="2" y="60"/>
                    </a:lnTo>
                    <a:lnTo>
                      <a:pt x="11" y="40"/>
                    </a:lnTo>
                    <a:lnTo>
                      <a:pt x="23" y="24"/>
                    </a:lnTo>
                    <a:lnTo>
                      <a:pt x="41" y="11"/>
                    </a:lnTo>
                    <a:lnTo>
                      <a:pt x="59" y="3"/>
                    </a:lnTo>
                    <a:lnTo>
                      <a:pt x="82"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51"/>
              <p:cNvSpPr>
                <a:spLocks/>
              </p:cNvSpPr>
              <p:nvPr/>
            </p:nvSpPr>
            <p:spPr bwMode="auto">
              <a:xfrm>
                <a:off x="826" y="1258"/>
                <a:ext cx="1651" cy="163"/>
              </a:xfrm>
              <a:custGeom>
                <a:avLst/>
                <a:gdLst>
                  <a:gd name="T0" fmla="*/ 81 w 1651"/>
                  <a:gd name="T1" fmla="*/ 0 h 163"/>
                  <a:gd name="T2" fmla="*/ 1569 w 1651"/>
                  <a:gd name="T3" fmla="*/ 0 h 163"/>
                  <a:gd name="T4" fmla="*/ 1591 w 1651"/>
                  <a:gd name="T5" fmla="*/ 3 h 163"/>
                  <a:gd name="T6" fmla="*/ 1610 w 1651"/>
                  <a:gd name="T7" fmla="*/ 11 h 163"/>
                  <a:gd name="T8" fmla="*/ 1627 w 1651"/>
                  <a:gd name="T9" fmla="*/ 24 h 163"/>
                  <a:gd name="T10" fmla="*/ 1639 w 1651"/>
                  <a:gd name="T11" fmla="*/ 40 h 163"/>
                  <a:gd name="T12" fmla="*/ 1648 w 1651"/>
                  <a:gd name="T13" fmla="*/ 60 h 163"/>
                  <a:gd name="T14" fmla="*/ 1651 w 1651"/>
                  <a:gd name="T15" fmla="*/ 81 h 163"/>
                  <a:gd name="T16" fmla="*/ 1648 w 1651"/>
                  <a:gd name="T17" fmla="*/ 103 h 163"/>
                  <a:gd name="T18" fmla="*/ 1639 w 1651"/>
                  <a:gd name="T19" fmla="*/ 123 h 163"/>
                  <a:gd name="T20" fmla="*/ 1627 w 1651"/>
                  <a:gd name="T21" fmla="*/ 139 h 163"/>
                  <a:gd name="T22" fmla="*/ 1610 w 1651"/>
                  <a:gd name="T23" fmla="*/ 152 h 163"/>
                  <a:gd name="T24" fmla="*/ 1591 w 1651"/>
                  <a:gd name="T25" fmla="*/ 160 h 163"/>
                  <a:gd name="T26" fmla="*/ 1569 w 1651"/>
                  <a:gd name="T27" fmla="*/ 163 h 163"/>
                  <a:gd name="T28" fmla="*/ 81 w 1651"/>
                  <a:gd name="T29" fmla="*/ 163 h 163"/>
                  <a:gd name="T30" fmla="*/ 60 w 1651"/>
                  <a:gd name="T31" fmla="*/ 160 h 163"/>
                  <a:gd name="T32" fmla="*/ 40 w 1651"/>
                  <a:gd name="T33" fmla="*/ 152 h 163"/>
                  <a:gd name="T34" fmla="*/ 24 w 1651"/>
                  <a:gd name="T35" fmla="*/ 139 h 163"/>
                  <a:gd name="T36" fmla="*/ 11 w 1651"/>
                  <a:gd name="T37" fmla="*/ 123 h 163"/>
                  <a:gd name="T38" fmla="*/ 3 w 1651"/>
                  <a:gd name="T39" fmla="*/ 103 h 163"/>
                  <a:gd name="T40" fmla="*/ 0 w 1651"/>
                  <a:gd name="T41" fmla="*/ 81 h 163"/>
                  <a:gd name="T42" fmla="*/ 3 w 1651"/>
                  <a:gd name="T43" fmla="*/ 60 h 163"/>
                  <a:gd name="T44" fmla="*/ 11 w 1651"/>
                  <a:gd name="T45" fmla="*/ 40 h 163"/>
                  <a:gd name="T46" fmla="*/ 24 w 1651"/>
                  <a:gd name="T47" fmla="*/ 24 h 163"/>
                  <a:gd name="T48" fmla="*/ 40 w 1651"/>
                  <a:gd name="T49" fmla="*/ 11 h 163"/>
                  <a:gd name="T50" fmla="*/ 60 w 1651"/>
                  <a:gd name="T51" fmla="*/ 3 h 163"/>
                  <a:gd name="T52" fmla="*/ 81 w 165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1" h="163">
                    <a:moveTo>
                      <a:pt x="81" y="0"/>
                    </a:moveTo>
                    <a:lnTo>
                      <a:pt x="1569" y="0"/>
                    </a:lnTo>
                    <a:lnTo>
                      <a:pt x="1591" y="3"/>
                    </a:lnTo>
                    <a:lnTo>
                      <a:pt x="1610" y="11"/>
                    </a:lnTo>
                    <a:lnTo>
                      <a:pt x="1627" y="24"/>
                    </a:lnTo>
                    <a:lnTo>
                      <a:pt x="1639" y="40"/>
                    </a:lnTo>
                    <a:lnTo>
                      <a:pt x="1648" y="60"/>
                    </a:lnTo>
                    <a:lnTo>
                      <a:pt x="1651" y="81"/>
                    </a:lnTo>
                    <a:lnTo>
                      <a:pt x="1648" y="103"/>
                    </a:lnTo>
                    <a:lnTo>
                      <a:pt x="1639" y="123"/>
                    </a:lnTo>
                    <a:lnTo>
                      <a:pt x="1627" y="139"/>
                    </a:lnTo>
                    <a:lnTo>
                      <a:pt x="1610" y="152"/>
                    </a:lnTo>
                    <a:lnTo>
                      <a:pt x="1591" y="160"/>
                    </a:lnTo>
                    <a:lnTo>
                      <a:pt x="1569" y="163"/>
                    </a:lnTo>
                    <a:lnTo>
                      <a:pt x="81" y="163"/>
                    </a:lnTo>
                    <a:lnTo>
                      <a:pt x="60" y="160"/>
                    </a:lnTo>
                    <a:lnTo>
                      <a:pt x="40" y="152"/>
                    </a:lnTo>
                    <a:lnTo>
                      <a:pt x="24" y="139"/>
                    </a:lnTo>
                    <a:lnTo>
                      <a:pt x="11" y="123"/>
                    </a:lnTo>
                    <a:lnTo>
                      <a:pt x="3" y="103"/>
                    </a:lnTo>
                    <a:lnTo>
                      <a:pt x="0" y="81"/>
                    </a:lnTo>
                    <a:lnTo>
                      <a:pt x="3" y="60"/>
                    </a:lnTo>
                    <a:lnTo>
                      <a:pt x="11" y="40"/>
                    </a:lnTo>
                    <a:lnTo>
                      <a:pt x="24" y="24"/>
                    </a:lnTo>
                    <a:lnTo>
                      <a:pt x="40" y="11"/>
                    </a:lnTo>
                    <a:lnTo>
                      <a:pt x="60" y="3"/>
                    </a:lnTo>
                    <a:lnTo>
                      <a:pt x="81"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052"/>
              <p:cNvSpPr>
                <a:spLocks/>
              </p:cNvSpPr>
              <p:nvPr/>
            </p:nvSpPr>
            <p:spPr bwMode="auto">
              <a:xfrm>
                <a:off x="826" y="1734"/>
                <a:ext cx="1572" cy="163"/>
              </a:xfrm>
              <a:custGeom>
                <a:avLst/>
                <a:gdLst>
                  <a:gd name="T0" fmla="*/ 81 w 1572"/>
                  <a:gd name="T1" fmla="*/ 0 h 163"/>
                  <a:gd name="T2" fmla="*/ 1492 w 1572"/>
                  <a:gd name="T3" fmla="*/ 0 h 163"/>
                  <a:gd name="T4" fmla="*/ 1513 w 1572"/>
                  <a:gd name="T5" fmla="*/ 2 h 163"/>
                  <a:gd name="T6" fmla="*/ 1533 w 1572"/>
                  <a:gd name="T7" fmla="*/ 11 h 163"/>
                  <a:gd name="T8" fmla="*/ 1549 w 1572"/>
                  <a:gd name="T9" fmla="*/ 24 h 163"/>
                  <a:gd name="T10" fmla="*/ 1561 w 1572"/>
                  <a:gd name="T11" fmla="*/ 40 h 163"/>
                  <a:gd name="T12" fmla="*/ 1570 w 1572"/>
                  <a:gd name="T13" fmla="*/ 60 h 163"/>
                  <a:gd name="T14" fmla="*/ 1572 w 1572"/>
                  <a:gd name="T15" fmla="*/ 81 h 163"/>
                  <a:gd name="T16" fmla="*/ 1570 w 1572"/>
                  <a:gd name="T17" fmla="*/ 103 h 163"/>
                  <a:gd name="T18" fmla="*/ 1561 w 1572"/>
                  <a:gd name="T19" fmla="*/ 123 h 163"/>
                  <a:gd name="T20" fmla="*/ 1549 w 1572"/>
                  <a:gd name="T21" fmla="*/ 139 h 163"/>
                  <a:gd name="T22" fmla="*/ 1533 w 1572"/>
                  <a:gd name="T23" fmla="*/ 151 h 163"/>
                  <a:gd name="T24" fmla="*/ 1513 w 1572"/>
                  <a:gd name="T25" fmla="*/ 160 h 163"/>
                  <a:gd name="T26" fmla="*/ 1492 w 1572"/>
                  <a:gd name="T27" fmla="*/ 163 h 163"/>
                  <a:gd name="T28" fmla="*/ 81 w 1572"/>
                  <a:gd name="T29" fmla="*/ 163 h 163"/>
                  <a:gd name="T30" fmla="*/ 60 w 1572"/>
                  <a:gd name="T31" fmla="*/ 160 h 163"/>
                  <a:gd name="T32" fmla="*/ 40 w 1572"/>
                  <a:gd name="T33" fmla="*/ 151 h 163"/>
                  <a:gd name="T34" fmla="*/ 24 w 1572"/>
                  <a:gd name="T35" fmla="*/ 139 h 163"/>
                  <a:gd name="T36" fmla="*/ 11 w 1572"/>
                  <a:gd name="T37" fmla="*/ 123 h 163"/>
                  <a:gd name="T38" fmla="*/ 3 w 1572"/>
                  <a:gd name="T39" fmla="*/ 103 h 163"/>
                  <a:gd name="T40" fmla="*/ 0 w 1572"/>
                  <a:gd name="T41" fmla="*/ 81 h 163"/>
                  <a:gd name="T42" fmla="*/ 3 w 1572"/>
                  <a:gd name="T43" fmla="*/ 60 h 163"/>
                  <a:gd name="T44" fmla="*/ 11 w 1572"/>
                  <a:gd name="T45" fmla="*/ 40 h 163"/>
                  <a:gd name="T46" fmla="*/ 24 w 1572"/>
                  <a:gd name="T47" fmla="*/ 24 h 163"/>
                  <a:gd name="T48" fmla="*/ 40 w 1572"/>
                  <a:gd name="T49" fmla="*/ 11 h 163"/>
                  <a:gd name="T50" fmla="*/ 60 w 1572"/>
                  <a:gd name="T51" fmla="*/ 2 h 163"/>
                  <a:gd name="T52" fmla="*/ 81 w 1572"/>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2" h="163">
                    <a:moveTo>
                      <a:pt x="81" y="0"/>
                    </a:moveTo>
                    <a:lnTo>
                      <a:pt x="1492" y="0"/>
                    </a:lnTo>
                    <a:lnTo>
                      <a:pt x="1513" y="2"/>
                    </a:lnTo>
                    <a:lnTo>
                      <a:pt x="1533" y="11"/>
                    </a:lnTo>
                    <a:lnTo>
                      <a:pt x="1549" y="24"/>
                    </a:lnTo>
                    <a:lnTo>
                      <a:pt x="1561" y="40"/>
                    </a:lnTo>
                    <a:lnTo>
                      <a:pt x="1570" y="60"/>
                    </a:lnTo>
                    <a:lnTo>
                      <a:pt x="1572" y="81"/>
                    </a:lnTo>
                    <a:lnTo>
                      <a:pt x="1570" y="103"/>
                    </a:lnTo>
                    <a:lnTo>
                      <a:pt x="1561" y="123"/>
                    </a:lnTo>
                    <a:lnTo>
                      <a:pt x="1549" y="139"/>
                    </a:lnTo>
                    <a:lnTo>
                      <a:pt x="1533" y="151"/>
                    </a:lnTo>
                    <a:lnTo>
                      <a:pt x="1513" y="160"/>
                    </a:lnTo>
                    <a:lnTo>
                      <a:pt x="1492" y="163"/>
                    </a:lnTo>
                    <a:lnTo>
                      <a:pt x="81" y="163"/>
                    </a:lnTo>
                    <a:lnTo>
                      <a:pt x="60" y="160"/>
                    </a:lnTo>
                    <a:lnTo>
                      <a:pt x="40" y="151"/>
                    </a:lnTo>
                    <a:lnTo>
                      <a:pt x="24" y="139"/>
                    </a:lnTo>
                    <a:lnTo>
                      <a:pt x="11" y="123"/>
                    </a:lnTo>
                    <a:lnTo>
                      <a:pt x="3" y="103"/>
                    </a:lnTo>
                    <a:lnTo>
                      <a:pt x="0" y="81"/>
                    </a:lnTo>
                    <a:lnTo>
                      <a:pt x="3" y="60"/>
                    </a:lnTo>
                    <a:lnTo>
                      <a:pt x="11" y="40"/>
                    </a:lnTo>
                    <a:lnTo>
                      <a:pt x="24" y="24"/>
                    </a:lnTo>
                    <a:lnTo>
                      <a:pt x="40" y="11"/>
                    </a:lnTo>
                    <a:lnTo>
                      <a:pt x="60" y="2"/>
                    </a:lnTo>
                    <a:lnTo>
                      <a:pt x="81"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53"/>
              <p:cNvSpPr>
                <a:spLocks/>
              </p:cNvSpPr>
              <p:nvPr/>
            </p:nvSpPr>
            <p:spPr bwMode="auto">
              <a:xfrm>
                <a:off x="826" y="2210"/>
                <a:ext cx="1062" cy="162"/>
              </a:xfrm>
              <a:custGeom>
                <a:avLst/>
                <a:gdLst>
                  <a:gd name="T0" fmla="*/ 81 w 1062"/>
                  <a:gd name="T1" fmla="*/ 0 h 162"/>
                  <a:gd name="T2" fmla="*/ 981 w 1062"/>
                  <a:gd name="T3" fmla="*/ 0 h 162"/>
                  <a:gd name="T4" fmla="*/ 1002 w 1062"/>
                  <a:gd name="T5" fmla="*/ 2 h 162"/>
                  <a:gd name="T6" fmla="*/ 1022 w 1062"/>
                  <a:gd name="T7" fmla="*/ 11 h 162"/>
                  <a:gd name="T8" fmla="*/ 1038 w 1062"/>
                  <a:gd name="T9" fmla="*/ 23 h 162"/>
                  <a:gd name="T10" fmla="*/ 1051 w 1062"/>
                  <a:gd name="T11" fmla="*/ 39 h 162"/>
                  <a:gd name="T12" fmla="*/ 1059 w 1062"/>
                  <a:gd name="T13" fmla="*/ 59 h 162"/>
                  <a:gd name="T14" fmla="*/ 1062 w 1062"/>
                  <a:gd name="T15" fmla="*/ 80 h 162"/>
                  <a:gd name="T16" fmla="*/ 1059 w 1062"/>
                  <a:gd name="T17" fmla="*/ 103 h 162"/>
                  <a:gd name="T18" fmla="*/ 1051 w 1062"/>
                  <a:gd name="T19" fmla="*/ 123 h 162"/>
                  <a:gd name="T20" fmla="*/ 1038 w 1062"/>
                  <a:gd name="T21" fmla="*/ 139 h 162"/>
                  <a:gd name="T22" fmla="*/ 1022 w 1062"/>
                  <a:gd name="T23" fmla="*/ 151 h 162"/>
                  <a:gd name="T24" fmla="*/ 1002 w 1062"/>
                  <a:gd name="T25" fmla="*/ 160 h 162"/>
                  <a:gd name="T26" fmla="*/ 981 w 1062"/>
                  <a:gd name="T27" fmla="*/ 162 h 162"/>
                  <a:gd name="T28" fmla="*/ 81 w 1062"/>
                  <a:gd name="T29" fmla="*/ 162 h 162"/>
                  <a:gd name="T30" fmla="*/ 60 w 1062"/>
                  <a:gd name="T31" fmla="*/ 160 h 162"/>
                  <a:gd name="T32" fmla="*/ 40 w 1062"/>
                  <a:gd name="T33" fmla="*/ 151 h 162"/>
                  <a:gd name="T34" fmla="*/ 24 w 1062"/>
                  <a:gd name="T35" fmla="*/ 139 h 162"/>
                  <a:gd name="T36" fmla="*/ 11 w 1062"/>
                  <a:gd name="T37" fmla="*/ 123 h 162"/>
                  <a:gd name="T38" fmla="*/ 3 w 1062"/>
                  <a:gd name="T39" fmla="*/ 103 h 162"/>
                  <a:gd name="T40" fmla="*/ 0 w 1062"/>
                  <a:gd name="T41" fmla="*/ 80 h 162"/>
                  <a:gd name="T42" fmla="*/ 3 w 1062"/>
                  <a:gd name="T43" fmla="*/ 59 h 162"/>
                  <a:gd name="T44" fmla="*/ 11 w 1062"/>
                  <a:gd name="T45" fmla="*/ 39 h 162"/>
                  <a:gd name="T46" fmla="*/ 24 w 1062"/>
                  <a:gd name="T47" fmla="*/ 23 h 162"/>
                  <a:gd name="T48" fmla="*/ 40 w 1062"/>
                  <a:gd name="T49" fmla="*/ 11 h 162"/>
                  <a:gd name="T50" fmla="*/ 60 w 1062"/>
                  <a:gd name="T51" fmla="*/ 2 h 162"/>
                  <a:gd name="T52" fmla="*/ 81 w 1062"/>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2" h="162">
                    <a:moveTo>
                      <a:pt x="81" y="0"/>
                    </a:moveTo>
                    <a:lnTo>
                      <a:pt x="981" y="0"/>
                    </a:lnTo>
                    <a:lnTo>
                      <a:pt x="1002" y="2"/>
                    </a:lnTo>
                    <a:lnTo>
                      <a:pt x="1022" y="11"/>
                    </a:lnTo>
                    <a:lnTo>
                      <a:pt x="1038" y="23"/>
                    </a:lnTo>
                    <a:lnTo>
                      <a:pt x="1051" y="39"/>
                    </a:lnTo>
                    <a:lnTo>
                      <a:pt x="1059" y="59"/>
                    </a:lnTo>
                    <a:lnTo>
                      <a:pt x="1062" y="80"/>
                    </a:lnTo>
                    <a:lnTo>
                      <a:pt x="1059" y="103"/>
                    </a:lnTo>
                    <a:lnTo>
                      <a:pt x="1051" y="123"/>
                    </a:lnTo>
                    <a:lnTo>
                      <a:pt x="1038" y="139"/>
                    </a:lnTo>
                    <a:lnTo>
                      <a:pt x="1022" y="151"/>
                    </a:lnTo>
                    <a:lnTo>
                      <a:pt x="1002" y="160"/>
                    </a:lnTo>
                    <a:lnTo>
                      <a:pt x="98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solidFill>
                <a:schemeClr val="tx2">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54"/>
              <p:cNvSpPr>
                <a:spLocks/>
              </p:cNvSpPr>
              <p:nvPr/>
            </p:nvSpPr>
            <p:spPr bwMode="auto">
              <a:xfrm>
                <a:off x="826" y="2677"/>
                <a:ext cx="673" cy="162"/>
              </a:xfrm>
              <a:custGeom>
                <a:avLst/>
                <a:gdLst>
                  <a:gd name="T0" fmla="*/ 81 w 673"/>
                  <a:gd name="T1" fmla="*/ 0 h 162"/>
                  <a:gd name="T2" fmla="*/ 591 w 673"/>
                  <a:gd name="T3" fmla="*/ 0 h 162"/>
                  <a:gd name="T4" fmla="*/ 614 w 673"/>
                  <a:gd name="T5" fmla="*/ 2 h 162"/>
                  <a:gd name="T6" fmla="*/ 633 w 673"/>
                  <a:gd name="T7" fmla="*/ 11 h 162"/>
                  <a:gd name="T8" fmla="*/ 650 w 673"/>
                  <a:gd name="T9" fmla="*/ 23 h 162"/>
                  <a:gd name="T10" fmla="*/ 662 w 673"/>
                  <a:gd name="T11" fmla="*/ 39 h 162"/>
                  <a:gd name="T12" fmla="*/ 671 w 673"/>
                  <a:gd name="T13" fmla="*/ 59 h 162"/>
                  <a:gd name="T14" fmla="*/ 673 w 673"/>
                  <a:gd name="T15" fmla="*/ 80 h 162"/>
                  <a:gd name="T16" fmla="*/ 671 w 673"/>
                  <a:gd name="T17" fmla="*/ 103 h 162"/>
                  <a:gd name="T18" fmla="*/ 662 w 673"/>
                  <a:gd name="T19" fmla="*/ 123 h 162"/>
                  <a:gd name="T20" fmla="*/ 650 w 673"/>
                  <a:gd name="T21" fmla="*/ 139 h 162"/>
                  <a:gd name="T22" fmla="*/ 632 w 673"/>
                  <a:gd name="T23" fmla="*/ 151 h 162"/>
                  <a:gd name="T24" fmla="*/ 614 w 673"/>
                  <a:gd name="T25" fmla="*/ 160 h 162"/>
                  <a:gd name="T26" fmla="*/ 591 w 673"/>
                  <a:gd name="T27" fmla="*/ 162 h 162"/>
                  <a:gd name="T28" fmla="*/ 81 w 673"/>
                  <a:gd name="T29" fmla="*/ 162 h 162"/>
                  <a:gd name="T30" fmla="*/ 60 w 673"/>
                  <a:gd name="T31" fmla="*/ 160 h 162"/>
                  <a:gd name="T32" fmla="*/ 40 w 673"/>
                  <a:gd name="T33" fmla="*/ 151 h 162"/>
                  <a:gd name="T34" fmla="*/ 24 w 673"/>
                  <a:gd name="T35" fmla="*/ 139 h 162"/>
                  <a:gd name="T36" fmla="*/ 11 w 673"/>
                  <a:gd name="T37" fmla="*/ 123 h 162"/>
                  <a:gd name="T38" fmla="*/ 3 w 673"/>
                  <a:gd name="T39" fmla="*/ 103 h 162"/>
                  <a:gd name="T40" fmla="*/ 0 w 673"/>
                  <a:gd name="T41" fmla="*/ 80 h 162"/>
                  <a:gd name="T42" fmla="*/ 3 w 673"/>
                  <a:gd name="T43" fmla="*/ 59 h 162"/>
                  <a:gd name="T44" fmla="*/ 11 w 673"/>
                  <a:gd name="T45" fmla="*/ 39 h 162"/>
                  <a:gd name="T46" fmla="*/ 24 w 673"/>
                  <a:gd name="T47" fmla="*/ 23 h 162"/>
                  <a:gd name="T48" fmla="*/ 40 w 673"/>
                  <a:gd name="T49" fmla="*/ 11 h 162"/>
                  <a:gd name="T50" fmla="*/ 60 w 673"/>
                  <a:gd name="T51" fmla="*/ 2 h 162"/>
                  <a:gd name="T52" fmla="*/ 81 w 673"/>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3" h="162">
                    <a:moveTo>
                      <a:pt x="81" y="0"/>
                    </a:moveTo>
                    <a:lnTo>
                      <a:pt x="591" y="0"/>
                    </a:lnTo>
                    <a:lnTo>
                      <a:pt x="614" y="2"/>
                    </a:lnTo>
                    <a:lnTo>
                      <a:pt x="633" y="11"/>
                    </a:lnTo>
                    <a:lnTo>
                      <a:pt x="650" y="23"/>
                    </a:lnTo>
                    <a:lnTo>
                      <a:pt x="662" y="39"/>
                    </a:lnTo>
                    <a:lnTo>
                      <a:pt x="671" y="59"/>
                    </a:lnTo>
                    <a:lnTo>
                      <a:pt x="673" y="80"/>
                    </a:lnTo>
                    <a:lnTo>
                      <a:pt x="671" y="103"/>
                    </a:lnTo>
                    <a:lnTo>
                      <a:pt x="662" y="123"/>
                    </a:lnTo>
                    <a:lnTo>
                      <a:pt x="650" y="139"/>
                    </a:lnTo>
                    <a:lnTo>
                      <a:pt x="632" y="151"/>
                    </a:lnTo>
                    <a:lnTo>
                      <a:pt x="614" y="160"/>
                    </a:lnTo>
                    <a:lnTo>
                      <a:pt x="59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 name="Group 3"/>
          <p:cNvGrpSpPr/>
          <p:nvPr/>
        </p:nvGrpSpPr>
        <p:grpSpPr>
          <a:xfrm>
            <a:off x="2109389" y="1793304"/>
            <a:ext cx="1395882" cy="942055"/>
            <a:chOff x="2109389" y="1350646"/>
            <a:chExt cx="1395882" cy="942055"/>
          </a:xfrm>
        </p:grpSpPr>
        <p:grpSp>
          <p:nvGrpSpPr>
            <p:cNvPr id="166" name="Group 165"/>
            <p:cNvGrpSpPr/>
            <p:nvPr/>
          </p:nvGrpSpPr>
          <p:grpSpPr>
            <a:xfrm>
              <a:off x="2109389" y="1350646"/>
              <a:ext cx="1395882" cy="942055"/>
              <a:chOff x="356719" y="1334635"/>
              <a:chExt cx="1395882" cy="942055"/>
            </a:xfrm>
          </p:grpSpPr>
          <p:sp>
            <p:nvSpPr>
              <p:cNvPr id="167" name="Oval 166"/>
              <p:cNvSpPr/>
              <p:nvPr/>
            </p:nvSpPr>
            <p:spPr>
              <a:xfrm>
                <a:off x="736363" y="1334635"/>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TextBox 167"/>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Aviation</a:t>
                </a:r>
              </a:p>
            </p:txBody>
          </p:sp>
        </p:gr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436" y="1544100"/>
              <a:ext cx="377825" cy="3778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7395480" y="3047156"/>
            <a:ext cx="1395882" cy="947410"/>
            <a:chOff x="7395480" y="2604499"/>
            <a:chExt cx="1395882" cy="947410"/>
          </a:xfrm>
        </p:grpSpPr>
        <p:grpSp>
          <p:nvGrpSpPr>
            <p:cNvPr id="196" name="Group 195"/>
            <p:cNvGrpSpPr/>
            <p:nvPr/>
          </p:nvGrpSpPr>
          <p:grpSpPr>
            <a:xfrm>
              <a:off x="7395480" y="2604499"/>
              <a:ext cx="1395882" cy="947410"/>
              <a:chOff x="356719" y="1329280"/>
              <a:chExt cx="1395882" cy="947410"/>
            </a:xfrm>
          </p:grpSpPr>
          <p:sp>
            <p:nvSpPr>
              <p:cNvPr id="197" name="Oval 196"/>
              <p:cNvSpPr/>
              <p:nvPr/>
            </p:nvSpPr>
            <p:spPr>
              <a:xfrm>
                <a:off x="762000"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Nursing</a:t>
                </a:r>
              </a:p>
            </p:txBody>
          </p:sp>
        </p:grpSp>
        <p:pic>
          <p:nvPicPr>
            <p:cNvPr id="1028" name="Picture 4" descr="Image result for Nursing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5331" y="2720387"/>
              <a:ext cx="454025" cy="454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56652" y="4234541"/>
            <a:ext cx="1395882" cy="947410"/>
            <a:chOff x="356652" y="3791884"/>
            <a:chExt cx="1395882" cy="947410"/>
          </a:xfrm>
        </p:grpSpPr>
        <p:grpSp>
          <p:nvGrpSpPr>
            <p:cNvPr id="163" name="Group 162"/>
            <p:cNvGrpSpPr/>
            <p:nvPr/>
          </p:nvGrpSpPr>
          <p:grpSpPr>
            <a:xfrm>
              <a:off x="356652" y="3791884"/>
              <a:ext cx="1395882" cy="947410"/>
              <a:chOff x="356719" y="1329280"/>
              <a:chExt cx="1395882" cy="947410"/>
            </a:xfrm>
          </p:grpSpPr>
          <p:sp>
            <p:nvSpPr>
              <p:cNvPr id="164" name="Oval 163"/>
              <p:cNvSpPr/>
              <p:nvPr/>
            </p:nvSpPr>
            <p:spPr>
              <a:xfrm>
                <a:off x="736363"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Dental Nursing</a:t>
                </a:r>
              </a:p>
            </p:txBody>
          </p:sp>
        </p:grpSp>
        <p:pic>
          <p:nvPicPr>
            <p:cNvPr id="1030" name="Picture 6" descr="Image result for Dental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558" y="4000210"/>
              <a:ext cx="298607" cy="3399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2083752" y="4257497"/>
            <a:ext cx="1395882" cy="947410"/>
            <a:chOff x="2109389" y="3791884"/>
            <a:chExt cx="1395882" cy="947410"/>
          </a:xfrm>
        </p:grpSpPr>
        <p:grpSp>
          <p:nvGrpSpPr>
            <p:cNvPr id="172" name="Group 171"/>
            <p:cNvGrpSpPr/>
            <p:nvPr/>
          </p:nvGrpSpPr>
          <p:grpSpPr>
            <a:xfrm>
              <a:off x="2109389" y="3791884"/>
              <a:ext cx="1395882" cy="947410"/>
              <a:chOff x="356719" y="1329280"/>
              <a:chExt cx="1395882" cy="947410"/>
            </a:xfrm>
          </p:grpSpPr>
          <p:sp>
            <p:nvSpPr>
              <p:cNvPr id="173" name="Oval 172"/>
              <p:cNvSpPr/>
              <p:nvPr/>
            </p:nvSpPr>
            <p:spPr>
              <a:xfrm>
                <a:off x="736363"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Hospitality</a:t>
                </a:r>
              </a:p>
            </p:txBody>
          </p:sp>
        </p:grpSp>
        <p:pic>
          <p:nvPicPr>
            <p:cNvPr id="1032"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0717" y="3966510"/>
              <a:ext cx="347663" cy="3476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3903502" y="4234541"/>
            <a:ext cx="1395882" cy="947410"/>
            <a:chOff x="3903502" y="4649134"/>
            <a:chExt cx="1395882" cy="947410"/>
          </a:xfrm>
        </p:grpSpPr>
        <p:grpSp>
          <p:nvGrpSpPr>
            <p:cNvPr id="181" name="Group 180"/>
            <p:cNvGrpSpPr/>
            <p:nvPr/>
          </p:nvGrpSpPr>
          <p:grpSpPr>
            <a:xfrm>
              <a:off x="3903502" y="4649134"/>
              <a:ext cx="1395882" cy="947410"/>
              <a:chOff x="356719" y="1329280"/>
              <a:chExt cx="1395882" cy="947410"/>
            </a:xfrm>
          </p:grpSpPr>
          <p:sp>
            <p:nvSpPr>
              <p:cNvPr id="182" name="Oval 181"/>
              <p:cNvSpPr/>
              <p:nvPr/>
            </p:nvSpPr>
            <p:spPr>
              <a:xfrm>
                <a:off x="736363" y="1329280"/>
                <a:ext cx="685800" cy="685800"/>
              </a:xfrm>
              <a:prstGeom prst="ellipse">
                <a:avLst/>
              </a:prstGeom>
              <a:noFill/>
              <a:ln w="1905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p:cNvSpPr txBox="1"/>
              <p:nvPr/>
            </p:nvSpPr>
            <p:spPr>
              <a:xfrm>
                <a:off x="356719" y="2015080"/>
                <a:ext cx="1395882" cy="261610"/>
              </a:xfrm>
              <a:prstGeom prst="rect">
                <a:avLst/>
              </a:prstGeom>
              <a:noFill/>
            </p:spPr>
            <p:txBody>
              <a:bodyPr wrap="square" rtlCol="0">
                <a:spAutoFit/>
              </a:bodyPr>
              <a:lstStyle/>
              <a:p>
                <a:pPr algn="ctr"/>
                <a:r>
                  <a:rPr lang="en-US" sz="1100" dirty="0">
                    <a:solidFill>
                      <a:srgbClr val="2F8FD1"/>
                    </a:solidFill>
                    <a:latin typeface="Lato" panose="020F0502020204030203" pitchFamily="34" charset="0"/>
                    <a:ea typeface="Lato" panose="020F0502020204030203" pitchFamily="34" charset="0"/>
                    <a:cs typeface="Lato" panose="020F0502020204030203" pitchFamily="34" charset="0"/>
                  </a:rPr>
                  <a:t>Hairdressing</a:t>
                </a:r>
              </a:p>
            </p:txBody>
          </p:sp>
        </p:grpSp>
        <p:pic>
          <p:nvPicPr>
            <p:cNvPr id="1034" name="Picture 10"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7849" y="4791257"/>
              <a:ext cx="423863" cy="423863"/>
            </a:xfrm>
            <a:prstGeom prst="rect">
              <a:avLst/>
            </a:prstGeom>
            <a:noFill/>
            <a:extLst>
              <a:ext uri="{909E8E84-426E-40DD-AFC4-6F175D3DCCD1}">
                <a14:hiddenFill xmlns:a14="http://schemas.microsoft.com/office/drawing/2010/main">
                  <a:solidFill>
                    <a:srgbClr val="FFFFFF"/>
                  </a:solidFill>
                </a14:hiddenFill>
              </a:ext>
            </a:extLst>
          </p:spPr>
        </p:pic>
      </p:grpSp>
      <p:sp>
        <p:nvSpPr>
          <p:cNvPr id="100" name="Title 1">
            <a:extLst>
              <a:ext uri="{FF2B5EF4-FFF2-40B4-BE49-F238E27FC236}">
                <a16:creationId xmlns:a16="http://schemas.microsoft.com/office/drawing/2014/main" id="{88245A34-1DFA-4A00-BDAB-0A5DBD90F76B}"/>
              </a:ext>
            </a:extLst>
          </p:cNvPr>
          <p:cNvSpPr txBox="1">
            <a:spLocks/>
          </p:cNvSpPr>
          <p:nvPr/>
        </p:nvSpPr>
        <p:spPr>
          <a:xfrm>
            <a:off x="359532" y="368660"/>
            <a:ext cx="5724636" cy="800219"/>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a:lstStyle>
          <a:p>
            <a:r>
              <a:rPr lang="en-GB" dirty="0">
                <a:solidFill>
                  <a:srgbClr val="2F8FD1"/>
                </a:solidFill>
              </a:rPr>
              <a:t>The range of apprenticeships</a:t>
            </a:r>
          </a:p>
        </p:txBody>
      </p:sp>
      <p:pic>
        <p:nvPicPr>
          <p:cNvPr id="101" name="Picture 100">
            <a:extLst>
              <a:ext uri="{FF2B5EF4-FFF2-40B4-BE49-F238E27FC236}">
                <a16:creationId xmlns:a16="http://schemas.microsoft.com/office/drawing/2014/main" id="{5F0351B5-9947-4020-B29C-676E604778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943" y="5658154"/>
            <a:ext cx="1548954" cy="999501"/>
          </a:xfrm>
          <a:prstGeom prst="rect">
            <a:avLst/>
          </a:prstGeom>
        </p:spPr>
      </p:pic>
      <p:sp>
        <p:nvSpPr>
          <p:cNvPr id="102" name="TextBox 101">
            <a:extLst>
              <a:ext uri="{FF2B5EF4-FFF2-40B4-BE49-F238E27FC236}">
                <a16:creationId xmlns:a16="http://schemas.microsoft.com/office/drawing/2014/main" id="{9E7839EE-303C-4424-832D-A3332B555B2F}"/>
              </a:ext>
            </a:extLst>
          </p:cNvPr>
          <p:cNvSpPr txBox="1"/>
          <p:nvPr/>
        </p:nvSpPr>
        <p:spPr>
          <a:xfrm>
            <a:off x="3840271" y="5719739"/>
            <a:ext cx="5031892" cy="769441"/>
          </a:xfrm>
          <a:prstGeom prst="rect">
            <a:avLst/>
          </a:prstGeom>
          <a:noFill/>
        </p:spPr>
        <p:txBody>
          <a:bodyPr wrap="square" rtlCol="0">
            <a:spAutoFit/>
          </a:bodyPr>
          <a:lstStyle/>
          <a:p>
            <a:r>
              <a:rPr lang="en-GB" sz="4400" dirty="0">
                <a:solidFill>
                  <a:srgbClr val="2F8FD1"/>
                </a:solidFill>
              </a:rPr>
              <a:t>And many more….</a:t>
            </a:r>
          </a:p>
        </p:txBody>
      </p:sp>
    </p:spTree>
    <p:extLst>
      <p:ext uri="{BB962C8B-B14F-4D97-AF65-F5344CB8AC3E}">
        <p14:creationId xmlns:p14="http://schemas.microsoft.com/office/powerpoint/2010/main" val="1605508800"/>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ppt_y</p:attrName>
                                        </p:attrNameLst>
                                      </p:cBhvr>
                                      <p:tavLst>
                                        <p:tav tm="0">
                                          <p:val>
                                            <p:strVal val="#ppt_y+#ppt_h*1.125000"/>
                                          </p:val>
                                        </p:tav>
                                        <p:tav tm="100000">
                                          <p:val>
                                            <p:strVal val="#ppt_y"/>
                                          </p:val>
                                        </p:tav>
                                      </p:tavLst>
                                    </p:anim>
                                    <p:animEffect transition="in" filter="wipe(up)">
                                      <p:cBhvr>
                                        <p:cTn id="23" dur="500"/>
                                        <p:tgtEl>
                                          <p:spTgt spid="14"/>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ppt_y</p:attrName>
                                        </p:attrNameLst>
                                      </p:cBhvr>
                                      <p:tavLst>
                                        <p:tav tm="0">
                                          <p:val>
                                            <p:strVal val="#ppt_y+#ppt_h*1.125000"/>
                                          </p:val>
                                        </p:tav>
                                        <p:tav tm="100000">
                                          <p:val>
                                            <p:strVal val="#ppt_y"/>
                                          </p:val>
                                        </p:tav>
                                      </p:tavLst>
                                    </p:anim>
                                    <p:animEffect transition="in" filter="wipe(up)">
                                      <p:cBhvr>
                                        <p:cTn id="28" dur="500"/>
                                        <p:tgtEl>
                                          <p:spTgt spid="19"/>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up)">
                                      <p:cBhvr>
                                        <p:cTn id="33" dur="500"/>
                                        <p:tgtEl>
                                          <p:spTgt spid="18"/>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p:tgtEl>
                                          <p:spTgt spid="22"/>
                                        </p:tgtEl>
                                        <p:attrNameLst>
                                          <p:attrName>ppt_y</p:attrName>
                                        </p:attrNameLst>
                                      </p:cBhvr>
                                      <p:tavLst>
                                        <p:tav tm="0">
                                          <p:val>
                                            <p:strVal val="#ppt_y+#ppt_h*1.125000"/>
                                          </p:val>
                                        </p:tav>
                                        <p:tav tm="100000">
                                          <p:val>
                                            <p:strVal val="#ppt_y"/>
                                          </p:val>
                                        </p:tav>
                                      </p:tavLst>
                                    </p:anim>
                                    <p:animEffect transition="in" filter="wipe(up)">
                                      <p:cBhvr>
                                        <p:cTn id="43" dur="500"/>
                                        <p:tgtEl>
                                          <p:spTgt spid="22"/>
                                        </p:tgtEl>
                                      </p:cBhvr>
                                    </p:animEffect>
                                  </p:childTnLst>
                                </p:cTn>
                              </p:par>
                            </p:childTnLst>
                          </p:cTn>
                        </p:par>
                        <p:par>
                          <p:cTn id="44" fill="hold">
                            <p:stCondLst>
                              <p:cond delay="4000"/>
                            </p:stCondLst>
                            <p:childTnLst>
                              <p:par>
                                <p:cTn id="45" presetID="1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ppt_y</p:attrName>
                                        </p:attrNameLst>
                                      </p:cBhvr>
                                      <p:tavLst>
                                        <p:tav tm="0">
                                          <p:val>
                                            <p:strVal val="#ppt_y+#ppt_h*1.125000"/>
                                          </p:val>
                                        </p:tav>
                                        <p:tav tm="100000">
                                          <p:val>
                                            <p:strVal val="#ppt_y"/>
                                          </p:val>
                                        </p:tav>
                                      </p:tavLst>
                                    </p:anim>
                                    <p:animEffect transition="in" filter="wipe(up)">
                                      <p:cBhvr>
                                        <p:cTn id="48" dur="500"/>
                                        <p:tgtEl>
                                          <p:spTgt spid="17"/>
                                        </p:tgtEl>
                                      </p:cBhvr>
                                    </p:animEffect>
                                  </p:childTnLst>
                                </p:cTn>
                              </p:par>
                            </p:childTnLst>
                          </p:cTn>
                        </p:par>
                        <p:par>
                          <p:cTn id="49" fill="hold">
                            <p:stCondLst>
                              <p:cond delay="4500"/>
                            </p:stCondLst>
                            <p:childTnLst>
                              <p:par>
                                <p:cTn id="50" presetID="12" presetClass="entr" presetSubtype="4"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p:tgtEl>
                                          <p:spTgt spid="2"/>
                                        </p:tgtEl>
                                        <p:attrNameLst>
                                          <p:attrName>ppt_y</p:attrName>
                                        </p:attrNameLst>
                                      </p:cBhvr>
                                      <p:tavLst>
                                        <p:tav tm="0">
                                          <p:val>
                                            <p:strVal val="#ppt_y+#ppt_h*1.125000"/>
                                          </p:val>
                                        </p:tav>
                                        <p:tav tm="100000">
                                          <p:val>
                                            <p:strVal val="#ppt_y"/>
                                          </p:val>
                                        </p:tav>
                                      </p:tavLst>
                                    </p:anim>
                                    <p:animEffect transition="in" filter="wipe(up)">
                                      <p:cBhvr>
                                        <p:cTn id="53" dur="500"/>
                                        <p:tgtEl>
                                          <p:spTgt spid="2"/>
                                        </p:tgtEl>
                                      </p:cBhvr>
                                    </p:animEffect>
                                  </p:childTnLst>
                                </p:cTn>
                              </p:par>
                            </p:childTnLst>
                          </p:cTn>
                        </p:par>
                        <p:par>
                          <p:cTn id="54" fill="hold">
                            <p:stCondLst>
                              <p:cond delay="5000"/>
                            </p:stCondLst>
                            <p:childTnLst>
                              <p:par>
                                <p:cTn id="55" presetID="12" presetClass="entr" presetSubtype="4"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p:tgtEl>
                                          <p:spTgt spid="11"/>
                                        </p:tgtEl>
                                        <p:attrNameLst>
                                          <p:attrName>ppt_y</p:attrName>
                                        </p:attrNameLst>
                                      </p:cBhvr>
                                      <p:tavLst>
                                        <p:tav tm="0">
                                          <p:val>
                                            <p:strVal val="#ppt_y+#ppt_h*1.125000"/>
                                          </p:val>
                                        </p:tav>
                                        <p:tav tm="100000">
                                          <p:val>
                                            <p:strVal val="#ppt_y"/>
                                          </p:val>
                                        </p:tav>
                                      </p:tavLst>
                                    </p:anim>
                                    <p:animEffect transition="in" filter="wipe(up)">
                                      <p:cBhvr>
                                        <p:cTn id="58" dur="500"/>
                                        <p:tgtEl>
                                          <p:spTgt spid="11"/>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ppt_y</p:attrName>
                                        </p:attrNameLst>
                                      </p:cBhvr>
                                      <p:tavLst>
                                        <p:tav tm="0">
                                          <p:val>
                                            <p:strVal val="#ppt_y+#ppt_h*1.125000"/>
                                          </p:val>
                                        </p:tav>
                                        <p:tav tm="100000">
                                          <p:val>
                                            <p:strVal val="#ppt_y"/>
                                          </p:val>
                                        </p:tav>
                                      </p:tavLst>
                                    </p:anim>
                                    <p:animEffect transition="in" filter="wipe(up)">
                                      <p:cBhvr>
                                        <p:cTn id="63" dur="500"/>
                                        <p:tgtEl>
                                          <p:spTgt spid="21"/>
                                        </p:tgtEl>
                                      </p:cBhvr>
                                    </p:animEffect>
                                  </p:childTnLst>
                                </p:cTn>
                              </p:par>
                            </p:childTnLst>
                          </p:cTn>
                        </p:par>
                        <p:par>
                          <p:cTn id="64" fill="hold">
                            <p:stCondLst>
                              <p:cond delay="6000"/>
                            </p:stCondLst>
                            <p:childTnLst>
                              <p:par>
                                <p:cTn id="65" presetID="12" presetClass="entr" presetSubtype="4"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p:tgtEl>
                                          <p:spTgt spid="3"/>
                                        </p:tgtEl>
                                        <p:attrNameLst>
                                          <p:attrName>ppt_y</p:attrName>
                                        </p:attrNameLst>
                                      </p:cBhvr>
                                      <p:tavLst>
                                        <p:tav tm="0">
                                          <p:val>
                                            <p:strVal val="#ppt_y+#ppt_h*1.125000"/>
                                          </p:val>
                                        </p:tav>
                                        <p:tav tm="100000">
                                          <p:val>
                                            <p:strVal val="#ppt_y"/>
                                          </p:val>
                                        </p:tav>
                                      </p:tavLst>
                                    </p:anim>
                                    <p:animEffect transition="in" filter="wipe(up)">
                                      <p:cBhvr>
                                        <p:cTn id="68" dur="500"/>
                                        <p:tgtEl>
                                          <p:spTgt spid="3"/>
                                        </p:tgtEl>
                                      </p:cBhvr>
                                    </p:animEffect>
                                  </p:childTnLst>
                                </p:cTn>
                              </p:par>
                            </p:childTnLst>
                          </p:cTn>
                        </p:par>
                        <p:par>
                          <p:cTn id="69" fill="hold">
                            <p:stCondLst>
                              <p:cond delay="6500"/>
                            </p:stCondLst>
                            <p:childTnLst>
                              <p:par>
                                <p:cTn id="70" presetID="12" presetClass="entr" presetSubtype="4"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ppt_y</p:attrName>
                                        </p:attrNameLst>
                                      </p:cBhvr>
                                      <p:tavLst>
                                        <p:tav tm="0">
                                          <p:val>
                                            <p:strVal val="#ppt_y+#ppt_h*1.125000"/>
                                          </p:val>
                                        </p:tav>
                                        <p:tav tm="100000">
                                          <p:val>
                                            <p:strVal val="#ppt_y"/>
                                          </p:val>
                                        </p:tav>
                                      </p:tavLst>
                                    </p:anim>
                                    <p:animEffect transition="in" filter="wipe(up)">
                                      <p:cBhvr>
                                        <p:cTn id="73" dur="500"/>
                                        <p:tgtEl>
                                          <p:spTgt spid="16"/>
                                        </p:tgtEl>
                                      </p:cBhvr>
                                    </p:animEffect>
                                  </p:childTnLst>
                                </p:cTn>
                              </p:par>
                            </p:childTnLst>
                          </p:cTn>
                        </p:par>
                        <p:par>
                          <p:cTn id="74" fill="hold">
                            <p:stCondLst>
                              <p:cond delay="7000"/>
                            </p:stCondLst>
                            <p:childTnLst>
                              <p:par>
                                <p:cTn id="75" presetID="12" presetClass="entr" presetSubtype="4" fill="hold"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p:tgtEl>
                                          <p:spTgt spid="4"/>
                                        </p:tgtEl>
                                        <p:attrNameLst>
                                          <p:attrName>ppt_y</p:attrName>
                                        </p:attrNameLst>
                                      </p:cBhvr>
                                      <p:tavLst>
                                        <p:tav tm="0">
                                          <p:val>
                                            <p:strVal val="#ppt_y+#ppt_h*1.125000"/>
                                          </p:val>
                                        </p:tav>
                                        <p:tav tm="100000">
                                          <p:val>
                                            <p:strVal val="#ppt_y"/>
                                          </p:val>
                                        </p:tav>
                                      </p:tavLst>
                                    </p:anim>
                                    <p:animEffect transition="in" filter="wipe(up)">
                                      <p:cBhvr>
                                        <p:cTn id="78" dur="500"/>
                                        <p:tgtEl>
                                          <p:spTgt spid="4"/>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02"/>
                                        </p:tgtEl>
                                        <p:attrNameLst>
                                          <p:attrName>style.visibility</p:attrName>
                                        </p:attrNameLst>
                                      </p:cBhvr>
                                      <p:to>
                                        <p:strVal val="visible"/>
                                      </p:to>
                                    </p:set>
                                    <p:animEffect transition="in" filter="wipe(left)">
                                      <p:cBhvr>
                                        <p:cTn id="8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7" y="2423326"/>
            <a:ext cx="1313884" cy="65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57" y="3241975"/>
            <a:ext cx="1080925" cy="54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1009" y="4322007"/>
            <a:ext cx="856872" cy="99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239" y="4985164"/>
            <a:ext cx="1385881" cy="64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940" y="4938832"/>
            <a:ext cx="1138034" cy="85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1100" y="2323461"/>
            <a:ext cx="1369703" cy="67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7430" y="4329259"/>
            <a:ext cx="1508411" cy="74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2964" y="5788929"/>
            <a:ext cx="1191534" cy="77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5091" y="4427751"/>
            <a:ext cx="1225039" cy="69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38809" y="3078404"/>
            <a:ext cx="911654" cy="7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0818" y="1235319"/>
            <a:ext cx="1593174" cy="72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50975" y="5166665"/>
            <a:ext cx="1501291" cy="78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12532" y="2606902"/>
            <a:ext cx="1080357" cy="66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1"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9799" y="3789040"/>
            <a:ext cx="1127901" cy="63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2"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80699" y="1633841"/>
            <a:ext cx="1135761" cy="79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3" name="Picture 19"/>
          <p:cNvPicPr>
            <a:picLocks noChangeAspect="1" noChangeArrowheads="1"/>
          </p:cNvPicPr>
          <p:nvPr/>
        </p:nvPicPr>
        <p:blipFill rotWithShape="1">
          <a:blip r:embed="rId18">
            <a:extLst>
              <a:ext uri="{28A0092B-C50C-407E-A947-70E740481C1C}">
                <a14:useLocalDpi xmlns:a14="http://schemas.microsoft.com/office/drawing/2010/main" val="0"/>
              </a:ext>
            </a:extLst>
          </a:blip>
          <a:srcRect r="6828"/>
          <a:stretch/>
        </p:blipFill>
        <p:spPr bwMode="auto">
          <a:xfrm>
            <a:off x="7571779" y="2497200"/>
            <a:ext cx="1572221" cy="68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9"/>
          <p:cNvPicPr>
            <a:picLocks noChangeAspect="1" noChangeArrowheads="1"/>
          </p:cNvPicPr>
          <p:nvPr/>
        </p:nvPicPr>
        <p:blipFill>
          <a:blip r:embed="rId19" cstate="print"/>
          <a:srcRect/>
          <a:stretch>
            <a:fillRect/>
          </a:stretch>
        </p:blipFill>
        <p:spPr bwMode="auto">
          <a:xfrm>
            <a:off x="3889030" y="6021028"/>
            <a:ext cx="2383560" cy="510269"/>
          </a:xfrm>
          <a:prstGeom prst="rect">
            <a:avLst/>
          </a:prstGeom>
          <a:noFill/>
          <a:ln w="9525">
            <a:noFill/>
            <a:miter lim="800000"/>
            <a:headEnd/>
            <a:tailEnd/>
          </a:ln>
        </p:spPr>
      </p:pic>
      <p:pic>
        <p:nvPicPr>
          <p:cNvPr id="24" name="Picture 19"/>
          <p:cNvPicPr>
            <a:picLocks noChangeAspect="1" noChangeArrowheads="1"/>
          </p:cNvPicPr>
          <p:nvPr/>
        </p:nvPicPr>
        <p:blipFill>
          <a:blip r:embed="rId20" cstate="print"/>
          <a:srcRect/>
          <a:stretch>
            <a:fillRect/>
          </a:stretch>
        </p:blipFill>
        <p:spPr bwMode="auto">
          <a:xfrm>
            <a:off x="5185836" y="3278570"/>
            <a:ext cx="1666875" cy="695325"/>
          </a:xfrm>
          <a:prstGeom prst="rect">
            <a:avLst/>
          </a:prstGeom>
          <a:noFill/>
          <a:ln w="9525">
            <a:noFill/>
            <a:miter lim="800000"/>
            <a:headEnd/>
            <a:tailEnd/>
          </a:ln>
        </p:spPr>
      </p:pic>
      <p:pic>
        <p:nvPicPr>
          <p:cNvPr id="25" name="Picture 24" descr="rolls-royce.jpg"/>
          <p:cNvPicPr>
            <a:picLocks noChangeAspect="1"/>
          </p:cNvPicPr>
          <p:nvPr/>
        </p:nvPicPr>
        <p:blipFill>
          <a:blip r:embed="rId21" cstate="print"/>
          <a:stretch>
            <a:fillRect/>
          </a:stretch>
        </p:blipFill>
        <p:spPr>
          <a:xfrm>
            <a:off x="2440614" y="3353533"/>
            <a:ext cx="1776196" cy="934679"/>
          </a:xfrm>
          <a:prstGeom prst="rect">
            <a:avLst/>
          </a:prstGeom>
        </p:spPr>
      </p:pic>
      <p:pic>
        <p:nvPicPr>
          <p:cNvPr id="26" name="Picture 10"/>
          <p:cNvPicPr>
            <a:picLocks noChangeAspect="1" noChangeArrowheads="1"/>
          </p:cNvPicPr>
          <p:nvPr/>
        </p:nvPicPr>
        <p:blipFill>
          <a:blip r:embed="rId22" cstate="print"/>
          <a:srcRect/>
          <a:stretch>
            <a:fillRect/>
          </a:stretch>
        </p:blipFill>
        <p:spPr bwMode="auto">
          <a:xfrm>
            <a:off x="6977542" y="3832611"/>
            <a:ext cx="1771650" cy="590550"/>
          </a:xfrm>
          <a:prstGeom prst="rect">
            <a:avLst/>
          </a:prstGeom>
          <a:noFill/>
          <a:ln w="9525">
            <a:noFill/>
            <a:miter lim="800000"/>
            <a:headEnd/>
            <a:tailEnd/>
          </a:ln>
        </p:spPr>
      </p:pic>
      <p:pic>
        <p:nvPicPr>
          <p:cNvPr id="27" name="Picture 6"/>
          <p:cNvPicPr>
            <a:picLocks noChangeAspect="1" noChangeArrowheads="1"/>
          </p:cNvPicPr>
          <p:nvPr/>
        </p:nvPicPr>
        <p:blipFill>
          <a:blip r:embed="rId23" cstate="print"/>
          <a:srcRect/>
          <a:stretch>
            <a:fillRect/>
          </a:stretch>
        </p:blipFill>
        <p:spPr bwMode="auto">
          <a:xfrm>
            <a:off x="4101458" y="3921949"/>
            <a:ext cx="1771650" cy="714375"/>
          </a:xfrm>
          <a:prstGeom prst="rect">
            <a:avLst/>
          </a:prstGeom>
          <a:noFill/>
          <a:ln w="9525">
            <a:noFill/>
            <a:miter lim="800000"/>
            <a:headEnd/>
            <a:tailEnd/>
          </a:ln>
        </p:spPr>
      </p:pic>
      <p:pic>
        <p:nvPicPr>
          <p:cNvPr id="28" name="Picture 27" descr="RBS.jpg"/>
          <p:cNvPicPr>
            <a:picLocks noChangeAspect="1"/>
          </p:cNvPicPr>
          <p:nvPr/>
        </p:nvPicPr>
        <p:blipFill>
          <a:blip r:embed="rId24" cstate="print"/>
          <a:stretch>
            <a:fillRect/>
          </a:stretch>
        </p:blipFill>
        <p:spPr>
          <a:xfrm>
            <a:off x="1305556" y="2914506"/>
            <a:ext cx="1064369" cy="792088"/>
          </a:xfrm>
          <a:prstGeom prst="rect">
            <a:avLst/>
          </a:prstGeom>
        </p:spPr>
      </p:pic>
      <p:pic>
        <p:nvPicPr>
          <p:cNvPr id="29" name="Picture 28" descr="Pets at Home.bmp"/>
          <p:cNvPicPr>
            <a:picLocks noChangeAspect="1"/>
          </p:cNvPicPr>
          <p:nvPr/>
        </p:nvPicPr>
        <p:blipFill>
          <a:blip r:embed="rId25" cstate="print"/>
          <a:stretch>
            <a:fillRect/>
          </a:stretch>
        </p:blipFill>
        <p:spPr>
          <a:xfrm>
            <a:off x="2581180" y="2292572"/>
            <a:ext cx="812118" cy="959776"/>
          </a:xfrm>
          <a:prstGeom prst="rect">
            <a:avLst/>
          </a:prstGeom>
        </p:spPr>
      </p:pic>
      <p:pic>
        <p:nvPicPr>
          <p:cNvPr id="30" name="Picture 15"/>
          <p:cNvPicPr>
            <a:picLocks noChangeAspect="1" noChangeArrowheads="1"/>
          </p:cNvPicPr>
          <p:nvPr/>
        </p:nvPicPr>
        <p:blipFill>
          <a:blip r:embed="rId26" cstate="print"/>
          <a:srcRect/>
          <a:stretch>
            <a:fillRect/>
          </a:stretch>
        </p:blipFill>
        <p:spPr bwMode="auto">
          <a:xfrm>
            <a:off x="388696" y="4519033"/>
            <a:ext cx="1152525" cy="723900"/>
          </a:xfrm>
          <a:prstGeom prst="rect">
            <a:avLst/>
          </a:prstGeom>
          <a:noFill/>
          <a:ln w="9525">
            <a:noFill/>
            <a:miter lim="800000"/>
            <a:headEnd/>
            <a:tailEnd/>
          </a:ln>
        </p:spPr>
      </p:pic>
      <p:pic>
        <p:nvPicPr>
          <p:cNvPr id="31" name="Picture 16"/>
          <p:cNvPicPr>
            <a:picLocks noChangeAspect="1" noChangeArrowheads="1"/>
          </p:cNvPicPr>
          <p:nvPr/>
        </p:nvPicPr>
        <p:blipFill>
          <a:blip r:embed="rId27" cstate="print"/>
          <a:srcRect/>
          <a:stretch>
            <a:fillRect/>
          </a:stretch>
        </p:blipFill>
        <p:spPr bwMode="auto">
          <a:xfrm>
            <a:off x="3912425" y="3151675"/>
            <a:ext cx="752475" cy="457200"/>
          </a:xfrm>
          <a:prstGeom prst="rect">
            <a:avLst/>
          </a:prstGeom>
          <a:noFill/>
          <a:ln w="9525">
            <a:noFill/>
            <a:miter lim="800000"/>
            <a:headEnd/>
            <a:tailEnd/>
          </a:ln>
        </p:spPr>
      </p:pic>
      <p:pic>
        <p:nvPicPr>
          <p:cNvPr id="32" name="Picture 31" descr="Starbucks.bmp"/>
          <p:cNvPicPr>
            <a:picLocks noChangeAspect="1"/>
          </p:cNvPicPr>
          <p:nvPr/>
        </p:nvPicPr>
        <p:blipFill>
          <a:blip r:embed="rId28" cstate="print"/>
          <a:stretch>
            <a:fillRect/>
          </a:stretch>
        </p:blipFill>
        <p:spPr>
          <a:xfrm>
            <a:off x="6424113" y="5340534"/>
            <a:ext cx="956199" cy="935629"/>
          </a:xfrm>
          <a:prstGeom prst="rect">
            <a:avLst/>
          </a:prstGeom>
        </p:spPr>
      </p:pic>
      <p:pic>
        <p:nvPicPr>
          <p:cNvPr id="33" name="Picture 11"/>
          <p:cNvPicPr>
            <a:picLocks noChangeAspect="1" noChangeArrowheads="1"/>
          </p:cNvPicPr>
          <p:nvPr/>
        </p:nvPicPr>
        <p:blipFill>
          <a:blip r:embed="rId29" cstate="print"/>
          <a:srcRect/>
          <a:stretch>
            <a:fillRect/>
          </a:stretch>
        </p:blipFill>
        <p:spPr bwMode="auto">
          <a:xfrm>
            <a:off x="5225321" y="1896454"/>
            <a:ext cx="1752600" cy="276225"/>
          </a:xfrm>
          <a:prstGeom prst="rect">
            <a:avLst/>
          </a:prstGeom>
          <a:noFill/>
          <a:ln w="9525">
            <a:noFill/>
            <a:miter lim="800000"/>
            <a:headEnd/>
            <a:tailEnd/>
          </a:ln>
        </p:spPr>
      </p:pic>
      <p:pic>
        <p:nvPicPr>
          <p:cNvPr id="34" name="Picture 18"/>
          <p:cNvPicPr>
            <a:picLocks noChangeAspect="1" noChangeArrowheads="1"/>
          </p:cNvPicPr>
          <p:nvPr/>
        </p:nvPicPr>
        <p:blipFill>
          <a:blip r:embed="rId30" cstate="print"/>
          <a:srcRect/>
          <a:stretch>
            <a:fillRect/>
          </a:stretch>
        </p:blipFill>
        <p:spPr bwMode="auto">
          <a:xfrm>
            <a:off x="187859" y="1489975"/>
            <a:ext cx="3057605" cy="821949"/>
          </a:xfrm>
          <a:prstGeom prst="rect">
            <a:avLst/>
          </a:prstGeom>
          <a:noFill/>
          <a:ln w="9525">
            <a:noFill/>
            <a:miter lim="800000"/>
            <a:headEnd/>
            <a:tailEnd/>
          </a:ln>
        </p:spPr>
      </p:pic>
      <p:sp>
        <p:nvSpPr>
          <p:cNvPr id="36" name="Title 1">
            <a:extLst>
              <a:ext uri="{FF2B5EF4-FFF2-40B4-BE49-F238E27FC236}">
                <a16:creationId xmlns:a16="http://schemas.microsoft.com/office/drawing/2014/main" id="{CD7BD6E9-75B0-49BB-9334-671A22D465FA}"/>
              </a:ext>
            </a:extLst>
          </p:cNvPr>
          <p:cNvSpPr>
            <a:spLocks noGrp="1"/>
          </p:cNvSpPr>
          <p:nvPr>
            <p:ph type="ctrTitle"/>
          </p:nvPr>
        </p:nvSpPr>
        <p:spPr/>
        <p:txBody>
          <a:bodyPr>
            <a:noAutofit/>
          </a:bodyPr>
          <a:lstStyle/>
          <a:p>
            <a:pPr eaLnBrk="1" hangingPunct="1"/>
            <a:r>
              <a:rPr lang="en-GB" altLang="en-US" b="1" dirty="0"/>
              <a:t>Which employers offer apprenticeships?</a:t>
            </a:r>
            <a:br>
              <a:rPr lang="en-GB" altLang="en-US" b="1" dirty="0"/>
            </a:br>
            <a:endParaRPr lang="en-GB" altLang="en-US" b="1" dirty="0">
              <a:solidFill>
                <a:srgbClr val="000000"/>
              </a:solidFill>
            </a:endParaRPr>
          </a:p>
        </p:txBody>
      </p:sp>
      <p:pic>
        <p:nvPicPr>
          <p:cNvPr id="35" name="Picture 34">
            <a:extLst>
              <a:ext uri="{FF2B5EF4-FFF2-40B4-BE49-F238E27FC236}">
                <a16:creationId xmlns:a16="http://schemas.microsoft.com/office/drawing/2014/main" id="{5F0351B5-9947-4020-B29C-676E604778EE}"/>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07730" y="5754234"/>
            <a:ext cx="1411941" cy="911090"/>
          </a:xfrm>
          <a:prstGeom prst="rect">
            <a:avLst/>
          </a:prstGeom>
        </p:spPr>
      </p:pic>
      <p:pic>
        <p:nvPicPr>
          <p:cNvPr id="5" name="Picture 4" descr="A close up of a logo&#10;&#10;Description automatically generated">
            <a:extLst>
              <a:ext uri="{FF2B5EF4-FFF2-40B4-BE49-F238E27FC236}">
                <a16:creationId xmlns:a16="http://schemas.microsoft.com/office/drawing/2014/main" id="{437FF95D-935D-4A12-921D-B3CC7EA2269B}"/>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l="17753" t="14757" r="17656" b="23960"/>
          <a:stretch/>
        </p:blipFill>
        <p:spPr>
          <a:xfrm>
            <a:off x="4360910" y="5023318"/>
            <a:ext cx="1385881" cy="657449"/>
          </a:xfrm>
          <a:prstGeom prst="rect">
            <a:avLst/>
          </a:prstGeom>
        </p:spPr>
      </p:pic>
      <p:pic>
        <p:nvPicPr>
          <p:cNvPr id="7" name="Picture 6" descr="A close up of a sign&#10;&#10;Description automatically generated">
            <a:extLst>
              <a:ext uri="{FF2B5EF4-FFF2-40B4-BE49-F238E27FC236}">
                <a16:creationId xmlns:a16="http://schemas.microsoft.com/office/drawing/2014/main" id="{F3162680-3892-49B4-AD82-7AE1BE59813E}"/>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654995" y="947111"/>
            <a:ext cx="2094197" cy="727287"/>
          </a:xfrm>
          <a:prstGeom prst="rect">
            <a:avLst/>
          </a:prstGeom>
        </p:spPr>
      </p:pic>
      <p:pic>
        <p:nvPicPr>
          <p:cNvPr id="4" name="Picture 3" descr="A close up of a sign&#10;&#10;Description automatically generated">
            <a:extLst>
              <a:ext uri="{FF2B5EF4-FFF2-40B4-BE49-F238E27FC236}">
                <a16:creationId xmlns:a16="http://schemas.microsoft.com/office/drawing/2014/main" id="{E52EDB28-503D-4745-A5C9-D4F2BFB2913F}"/>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5137157" y="1023387"/>
            <a:ext cx="1152525" cy="699011"/>
          </a:xfrm>
          <a:prstGeom prst="rect">
            <a:avLst/>
          </a:prstGeom>
        </p:spPr>
      </p:pic>
    </p:spTree>
    <p:extLst>
      <p:ext uri="{BB962C8B-B14F-4D97-AF65-F5344CB8AC3E}">
        <p14:creationId xmlns:p14="http://schemas.microsoft.com/office/powerpoint/2010/main" val="1584546190"/>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6397"/>
                                        </p:tgtEl>
                                        <p:attrNameLst>
                                          <p:attrName>style.visibility</p:attrName>
                                        </p:attrNameLst>
                                      </p:cBhvr>
                                      <p:to>
                                        <p:strVal val="visible"/>
                                      </p:to>
                                    </p:set>
                                    <p:animEffect transition="in" filter="fade">
                                      <p:cBhvr>
                                        <p:cTn id="55" dur="500"/>
                                        <p:tgtEl>
                                          <p:spTgt spid="16397"/>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6402"/>
                                        </p:tgtEl>
                                        <p:attrNameLst>
                                          <p:attrName>style.visibility</p:attrName>
                                        </p:attrNameLst>
                                      </p:cBhvr>
                                      <p:to>
                                        <p:strVal val="visible"/>
                                      </p:to>
                                    </p:set>
                                    <p:animEffect transition="in" filter="fade">
                                      <p:cBhvr>
                                        <p:cTn id="59" dur="500"/>
                                        <p:tgtEl>
                                          <p:spTgt spid="16402"/>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403"/>
                                        </p:tgtEl>
                                        <p:attrNameLst>
                                          <p:attrName>style.visibility</p:attrName>
                                        </p:attrNameLst>
                                      </p:cBhvr>
                                      <p:to>
                                        <p:strVal val="visible"/>
                                      </p:to>
                                    </p:set>
                                    <p:animEffect transition="in" filter="fade">
                                      <p:cBhvr>
                                        <p:cTn id="63" dur="500"/>
                                        <p:tgtEl>
                                          <p:spTgt spid="16403"/>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6396"/>
                                        </p:tgtEl>
                                        <p:attrNameLst>
                                          <p:attrName>style.visibility</p:attrName>
                                        </p:attrNameLst>
                                      </p:cBhvr>
                                      <p:to>
                                        <p:strVal val="visible"/>
                                      </p:to>
                                    </p:set>
                                    <p:animEffect transition="in" filter="fade">
                                      <p:cBhvr>
                                        <p:cTn id="67" dur="500"/>
                                        <p:tgtEl>
                                          <p:spTgt spid="1639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6400"/>
                                        </p:tgtEl>
                                        <p:attrNameLst>
                                          <p:attrName>style.visibility</p:attrName>
                                        </p:attrNameLst>
                                      </p:cBhvr>
                                      <p:to>
                                        <p:strVal val="visible"/>
                                      </p:to>
                                    </p:set>
                                    <p:animEffect transition="in" filter="fade">
                                      <p:cBhvr>
                                        <p:cTn id="71" dur="500"/>
                                        <p:tgtEl>
                                          <p:spTgt spid="1640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6391"/>
                                        </p:tgtEl>
                                        <p:attrNameLst>
                                          <p:attrName>style.visibility</p:attrName>
                                        </p:attrNameLst>
                                      </p:cBhvr>
                                      <p:to>
                                        <p:strVal val="visible"/>
                                      </p:to>
                                    </p:set>
                                    <p:animEffect transition="in" filter="fade">
                                      <p:cBhvr>
                                        <p:cTn id="75" dur="500"/>
                                        <p:tgtEl>
                                          <p:spTgt spid="1639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6386"/>
                                        </p:tgtEl>
                                        <p:attrNameLst>
                                          <p:attrName>style.visibility</p:attrName>
                                        </p:attrNameLst>
                                      </p:cBhvr>
                                      <p:to>
                                        <p:strVal val="visible"/>
                                      </p:to>
                                    </p:set>
                                    <p:animEffect transition="in" filter="fade">
                                      <p:cBhvr>
                                        <p:cTn id="79" dur="500"/>
                                        <p:tgtEl>
                                          <p:spTgt spid="16386"/>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6387"/>
                                        </p:tgtEl>
                                        <p:attrNameLst>
                                          <p:attrName>style.visibility</p:attrName>
                                        </p:attrNameLst>
                                      </p:cBhvr>
                                      <p:to>
                                        <p:strVal val="visible"/>
                                      </p:to>
                                    </p:set>
                                    <p:animEffect transition="in" filter="fade">
                                      <p:cBhvr>
                                        <p:cTn id="83" dur="500"/>
                                        <p:tgtEl>
                                          <p:spTgt spid="16387"/>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6401"/>
                                        </p:tgtEl>
                                        <p:attrNameLst>
                                          <p:attrName>style.visibility</p:attrName>
                                        </p:attrNameLst>
                                      </p:cBhvr>
                                      <p:to>
                                        <p:strVal val="visible"/>
                                      </p:to>
                                    </p:set>
                                    <p:animEffect transition="in" filter="fade">
                                      <p:cBhvr>
                                        <p:cTn id="87" dur="500"/>
                                        <p:tgtEl>
                                          <p:spTgt spid="16401"/>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6392"/>
                                        </p:tgtEl>
                                        <p:attrNameLst>
                                          <p:attrName>style.visibility</p:attrName>
                                        </p:attrNameLst>
                                      </p:cBhvr>
                                      <p:to>
                                        <p:strVal val="visible"/>
                                      </p:to>
                                    </p:set>
                                    <p:animEffect transition="in" filter="fade">
                                      <p:cBhvr>
                                        <p:cTn id="91" dur="500"/>
                                        <p:tgtEl>
                                          <p:spTgt spid="16392"/>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6388"/>
                                        </p:tgtEl>
                                        <p:attrNameLst>
                                          <p:attrName>style.visibility</p:attrName>
                                        </p:attrNameLst>
                                      </p:cBhvr>
                                      <p:to>
                                        <p:strVal val="visible"/>
                                      </p:to>
                                    </p:set>
                                    <p:animEffect transition="in" filter="fade">
                                      <p:cBhvr>
                                        <p:cTn id="95" dur="500"/>
                                        <p:tgtEl>
                                          <p:spTgt spid="1638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6394"/>
                                        </p:tgtEl>
                                        <p:attrNameLst>
                                          <p:attrName>style.visibility</p:attrName>
                                        </p:attrNameLst>
                                      </p:cBhvr>
                                      <p:to>
                                        <p:strVal val="visible"/>
                                      </p:to>
                                    </p:set>
                                    <p:animEffect transition="in" filter="fade">
                                      <p:cBhvr>
                                        <p:cTn id="99" dur="500"/>
                                        <p:tgtEl>
                                          <p:spTgt spid="16394"/>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6399"/>
                                        </p:tgtEl>
                                        <p:attrNameLst>
                                          <p:attrName>style.visibility</p:attrName>
                                        </p:attrNameLst>
                                      </p:cBhvr>
                                      <p:to>
                                        <p:strVal val="visible"/>
                                      </p:to>
                                    </p:set>
                                    <p:animEffect transition="in" filter="fade">
                                      <p:cBhvr>
                                        <p:cTn id="103" dur="500"/>
                                        <p:tgtEl>
                                          <p:spTgt spid="16399"/>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6389"/>
                                        </p:tgtEl>
                                        <p:attrNameLst>
                                          <p:attrName>style.visibility</p:attrName>
                                        </p:attrNameLst>
                                      </p:cBhvr>
                                      <p:to>
                                        <p:strVal val="visible"/>
                                      </p:to>
                                    </p:set>
                                    <p:animEffect transition="in" filter="fade">
                                      <p:cBhvr>
                                        <p:cTn id="107" dur="500"/>
                                        <p:tgtEl>
                                          <p:spTgt spid="16389"/>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16390"/>
                                        </p:tgtEl>
                                        <p:attrNameLst>
                                          <p:attrName>style.visibility</p:attrName>
                                        </p:attrNameLst>
                                      </p:cBhvr>
                                      <p:to>
                                        <p:strVal val="visible"/>
                                      </p:to>
                                    </p:set>
                                    <p:animEffect transition="in" filter="fade">
                                      <p:cBhvr>
                                        <p:cTn id="111" dur="500"/>
                                        <p:tgtEl>
                                          <p:spTgt spid="16390"/>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6393"/>
                                        </p:tgtEl>
                                        <p:attrNameLst>
                                          <p:attrName>style.visibility</p:attrName>
                                        </p:attrNameLst>
                                      </p:cBhvr>
                                      <p:to>
                                        <p:strVal val="visible"/>
                                      </p:to>
                                    </p:set>
                                    <p:animEffect transition="in" filter="fade">
                                      <p:cBhvr>
                                        <p:cTn id="115" dur="500"/>
                                        <p:tgtEl>
                                          <p:spTgt spid="16393"/>
                                        </p:tgtEl>
                                      </p:cBhvr>
                                    </p:animEffect>
                                  </p:childTnLst>
                                </p:cTn>
                              </p:par>
                              <p:par>
                                <p:cTn id="116" presetID="10" presetClass="entr" presetSubtype="0" fill="hold" nodeType="with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fade">
                                      <p:cBhvr>
                                        <p:cTn id="118" dur="500"/>
                                        <p:tgtEl>
                                          <p:spTgt spid="4"/>
                                        </p:tgtEl>
                                      </p:cBhvr>
                                    </p:animEffect>
                                  </p:childTnLst>
                                </p:cTn>
                              </p:par>
                              <p:par>
                                <p:cTn id="119" presetID="10" presetClass="entr" presetSubtype="0" fill="hold" nodeType="with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fade">
                                      <p:cBhvr>
                                        <p:cTn id="121" dur="500"/>
                                        <p:tgtEl>
                                          <p:spTgt spid="7"/>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587824" y="1426980"/>
            <a:ext cx="3581400" cy="830997"/>
          </a:xfrm>
          <a:prstGeom prst="rect">
            <a:avLst/>
          </a:prstGeom>
          <a:noFill/>
        </p:spPr>
        <p:txBody>
          <a:bodyPr wrap="square" rtlCol="0">
            <a:spAutoFit/>
          </a:bodyPr>
          <a:lstStyle/>
          <a:p>
            <a:pPr algn="ctr"/>
            <a:endParaRPr lang="en-US" sz="4800" b="1" spc="-150" dirty="0">
              <a:solidFill>
                <a:schemeClr val="tx1">
                  <a:lumMod val="85000"/>
                  <a:lumOff val="15000"/>
                </a:schemeClr>
              </a:solidFill>
              <a:latin typeface="Montserrat" panose="02000505000000020004"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76" y="1052736"/>
            <a:ext cx="4495800" cy="4495800"/>
          </a:xfrm>
          <a:prstGeom prst="rect">
            <a:avLst/>
          </a:prstGeom>
        </p:spPr>
      </p:pic>
      <p:cxnSp>
        <p:nvCxnSpPr>
          <p:cNvPr id="15" name="Straight Connector 14"/>
          <p:cNvCxnSpPr>
            <a:cxnSpLocks/>
          </p:cNvCxnSpPr>
          <p:nvPr/>
        </p:nvCxnSpPr>
        <p:spPr>
          <a:xfrm flipV="1">
            <a:off x="4215590" y="1916832"/>
            <a:ext cx="414811" cy="244036"/>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09464" y="1655223"/>
            <a:ext cx="5445824" cy="461665"/>
          </a:xfrm>
          <a:prstGeom prst="rect">
            <a:avLst/>
          </a:prstGeom>
          <a:noFill/>
        </p:spPr>
        <p:txBody>
          <a:bodyPr wrap="square" rtlCol="0">
            <a:spAutoFit/>
          </a:bodyPr>
          <a:lstStyle/>
          <a:p>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IT and Cyber Security</a:t>
            </a:r>
          </a:p>
        </p:txBody>
      </p:sp>
      <p:cxnSp>
        <p:nvCxnSpPr>
          <p:cNvPr id="48" name="Straight Connector 47"/>
          <p:cNvCxnSpPr>
            <a:endCxn id="49" idx="1"/>
          </p:cNvCxnSpPr>
          <p:nvPr/>
        </p:nvCxnSpPr>
        <p:spPr>
          <a:xfrm flipV="1">
            <a:off x="4229453" y="5298872"/>
            <a:ext cx="437329" cy="2336"/>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666782" y="5068039"/>
            <a:ext cx="3331242" cy="461665"/>
          </a:xfrm>
          <a:prstGeom prst="rect">
            <a:avLst/>
          </a:prstGeom>
          <a:noFill/>
        </p:spPr>
        <p:txBody>
          <a:bodyPr wrap="square" rtlCol="0">
            <a:spAutoFit/>
          </a:bodyPr>
          <a:lstStyle/>
          <a:p>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Customer Service</a:t>
            </a:r>
          </a:p>
        </p:txBody>
      </p:sp>
      <p:cxnSp>
        <p:nvCxnSpPr>
          <p:cNvPr id="59" name="Straight Connector 58"/>
          <p:cNvCxnSpPr/>
          <p:nvPr/>
        </p:nvCxnSpPr>
        <p:spPr>
          <a:xfrm>
            <a:off x="2816424" y="5015139"/>
            <a:ext cx="1413029" cy="283733"/>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252899" y="5015138"/>
            <a:ext cx="406532"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90228" y="4782549"/>
            <a:ext cx="5465060" cy="461665"/>
          </a:xfrm>
          <a:prstGeom prst="rect">
            <a:avLst/>
          </a:prstGeom>
          <a:noFill/>
        </p:spPr>
        <p:txBody>
          <a:bodyPr wrap="square" rtlCol="0">
            <a:spAutoFit/>
          </a:bodyPr>
          <a:lstStyle/>
          <a:p>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Security</a:t>
            </a:r>
          </a:p>
        </p:txBody>
      </p:sp>
      <p:cxnSp>
        <p:nvCxnSpPr>
          <p:cNvPr id="61" name="Straight Connector 60"/>
          <p:cNvCxnSpPr/>
          <p:nvPr/>
        </p:nvCxnSpPr>
        <p:spPr>
          <a:xfrm flipV="1">
            <a:off x="2816424" y="5015138"/>
            <a:ext cx="1436475" cy="1"/>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202383" y="4725144"/>
            <a:ext cx="440953"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18896" y="4463629"/>
            <a:ext cx="3331242" cy="461665"/>
          </a:xfrm>
          <a:prstGeom prst="rect">
            <a:avLst/>
          </a:prstGeom>
          <a:noFill/>
        </p:spPr>
        <p:txBody>
          <a:bodyPr wrap="square" rtlCol="0">
            <a:spAutoFit/>
          </a:bodyPr>
          <a:lstStyle/>
          <a:p>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Facilities Management</a:t>
            </a:r>
          </a:p>
        </p:txBody>
      </p:sp>
      <p:cxnSp>
        <p:nvCxnSpPr>
          <p:cNvPr id="64" name="Straight Connector 63"/>
          <p:cNvCxnSpPr/>
          <p:nvPr/>
        </p:nvCxnSpPr>
        <p:spPr>
          <a:xfrm>
            <a:off x="2816424" y="4516322"/>
            <a:ext cx="1399166" cy="208822"/>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02383" y="4365104"/>
            <a:ext cx="441625"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731367" y="4107232"/>
            <a:ext cx="1395882" cy="461665"/>
          </a:xfrm>
          <a:prstGeom prst="rect">
            <a:avLst/>
          </a:prstGeom>
          <a:noFill/>
        </p:spPr>
        <p:txBody>
          <a:bodyPr wrap="square" rtlCol="0">
            <a:spAutoFit/>
          </a:bodyPr>
          <a:lstStyle/>
          <a:p>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Legal</a:t>
            </a:r>
          </a:p>
        </p:txBody>
      </p:sp>
      <p:cxnSp>
        <p:nvCxnSpPr>
          <p:cNvPr id="67" name="Straight Connector 66"/>
          <p:cNvCxnSpPr/>
          <p:nvPr/>
        </p:nvCxnSpPr>
        <p:spPr>
          <a:xfrm flipV="1">
            <a:off x="2816424" y="4365104"/>
            <a:ext cx="1399166" cy="151220"/>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265472" y="3645024"/>
            <a:ext cx="378536"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28840" y="3384859"/>
            <a:ext cx="3761330" cy="461665"/>
          </a:xfrm>
          <a:prstGeom prst="rect">
            <a:avLst/>
          </a:prstGeom>
          <a:noFill/>
        </p:spPr>
        <p:txBody>
          <a:bodyPr wrap="square" rtlCol="0">
            <a:spAutoFit/>
          </a:bodyPr>
          <a:lstStyle/>
          <a:p>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Human Resources (HR)</a:t>
            </a:r>
          </a:p>
        </p:txBody>
      </p:sp>
      <p:cxnSp>
        <p:nvCxnSpPr>
          <p:cNvPr id="70" name="Straight Connector 69"/>
          <p:cNvCxnSpPr/>
          <p:nvPr/>
        </p:nvCxnSpPr>
        <p:spPr>
          <a:xfrm flipV="1">
            <a:off x="2816424" y="3645024"/>
            <a:ext cx="1467544" cy="410634"/>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89912" y="4015366"/>
            <a:ext cx="453424"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718896" y="3739561"/>
            <a:ext cx="1395882" cy="461665"/>
          </a:xfrm>
          <a:prstGeom prst="rect">
            <a:avLst/>
          </a:prstGeom>
          <a:noFill/>
        </p:spPr>
        <p:txBody>
          <a:bodyPr wrap="square" rtlCol="0">
            <a:spAutoFit/>
          </a:bodyPr>
          <a:lstStyle/>
          <a:p>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Finance</a:t>
            </a:r>
          </a:p>
        </p:txBody>
      </p:sp>
      <p:cxnSp>
        <p:nvCxnSpPr>
          <p:cNvPr id="73" name="Straight Connector 72"/>
          <p:cNvCxnSpPr/>
          <p:nvPr/>
        </p:nvCxnSpPr>
        <p:spPr>
          <a:xfrm flipV="1">
            <a:off x="2816424" y="4015366"/>
            <a:ext cx="1373488" cy="40290"/>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283968" y="2943912"/>
            <a:ext cx="359368" cy="125048"/>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727790" y="2706113"/>
            <a:ext cx="5319994" cy="461665"/>
          </a:xfrm>
          <a:prstGeom prst="rect">
            <a:avLst/>
          </a:prstGeom>
          <a:noFill/>
        </p:spPr>
        <p:txBody>
          <a:bodyPr wrap="square" rtlCol="0">
            <a:spAutoFit/>
          </a:bodyPr>
          <a:lstStyle/>
          <a:p>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Business Development</a:t>
            </a:r>
          </a:p>
        </p:txBody>
      </p:sp>
      <p:cxnSp>
        <p:nvCxnSpPr>
          <p:cNvPr id="76" name="Straight Connector 75"/>
          <p:cNvCxnSpPr/>
          <p:nvPr/>
        </p:nvCxnSpPr>
        <p:spPr>
          <a:xfrm flipV="1">
            <a:off x="2816424" y="3068116"/>
            <a:ext cx="1467544" cy="411427"/>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265472" y="3284984"/>
            <a:ext cx="377864" cy="99875"/>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26517" y="3068116"/>
            <a:ext cx="2148826" cy="461665"/>
          </a:xfrm>
          <a:prstGeom prst="rect">
            <a:avLst/>
          </a:prstGeom>
          <a:noFill/>
        </p:spPr>
        <p:txBody>
          <a:bodyPr wrap="square" rtlCol="0">
            <a:spAutoFit/>
          </a:bodyPr>
          <a:lstStyle/>
          <a:p>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Marketing</a:t>
            </a:r>
          </a:p>
        </p:txBody>
      </p:sp>
      <p:cxnSp>
        <p:nvCxnSpPr>
          <p:cNvPr id="79" name="Straight Connector 78"/>
          <p:cNvCxnSpPr/>
          <p:nvPr/>
        </p:nvCxnSpPr>
        <p:spPr>
          <a:xfrm flipV="1">
            <a:off x="2816424" y="3384859"/>
            <a:ext cx="1449048" cy="94683"/>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265472" y="2636912"/>
            <a:ext cx="377864" cy="21836"/>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09464" y="2042868"/>
            <a:ext cx="2264442" cy="461665"/>
          </a:xfrm>
          <a:prstGeom prst="rect">
            <a:avLst/>
          </a:prstGeom>
          <a:noFill/>
        </p:spPr>
        <p:txBody>
          <a:bodyPr wrap="square" rtlCol="0">
            <a:spAutoFit/>
          </a:bodyPr>
          <a:lstStyle/>
          <a:p>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Data Analytics</a:t>
            </a:r>
          </a:p>
        </p:txBody>
      </p:sp>
      <p:cxnSp>
        <p:nvCxnSpPr>
          <p:cNvPr id="82" name="Straight Connector 81"/>
          <p:cNvCxnSpPr>
            <a:cxnSpLocks/>
          </p:cNvCxnSpPr>
          <p:nvPr/>
        </p:nvCxnSpPr>
        <p:spPr>
          <a:xfrm flipV="1">
            <a:off x="2816424" y="2658747"/>
            <a:ext cx="1449048" cy="285165"/>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65472" y="2292216"/>
            <a:ext cx="378536"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30786" y="2375019"/>
            <a:ext cx="1419328" cy="461665"/>
          </a:xfrm>
          <a:prstGeom prst="rect">
            <a:avLst/>
          </a:prstGeom>
          <a:noFill/>
        </p:spPr>
        <p:txBody>
          <a:bodyPr wrap="square" rtlCol="0">
            <a:spAutoFit/>
          </a:bodyPr>
          <a:lstStyle/>
          <a:p>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Sales</a:t>
            </a:r>
          </a:p>
        </p:txBody>
      </p:sp>
      <p:cxnSp>
        <p:nvCxnSpPr>
          <p:cNvPr id="85" name="Straight Connector 84"/>
          <p:cNvCxnSpPr>
            <a:cxnSpLocks/>
          </p:cNvCxnSpPr>
          <p:nvPr/>
        </p:nvCxnSpPr>
        <p:spPr>
          <a:xfrm flipV="1">
            <a:off x="2816424" y="2292216"/>
            <a:ext cx="1449048" cy="651696"/>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V="1">
            <a:off x="4188026" y="1484784"/>
            <a:ext cx="442375" cy="390723"/>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90228" y="1200189"/>
            <a:ext cx="5465060" cy="461665"/>
          </a:xfrm>
          <a:prstGeom prst="rect">
            <a:avLst/>
          </a:prstGeom>
          <a:noFill/>
        </p:spPr>
        <p:txBody>
          <a:bodyPr wrap="square" rtlCol="0">
            <a:spAutoFit/>
          </a:bodyPr>
          <a:lstStyle/>
          <a:p>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Logistics</a:t>
            </a:r>
          </a:p>
        </p:txBody>
      </p:sp>
      <p:cxnSp>
        <p:nvCxnSpPr>
          <p:cNvPr id="88" name="Straight Connector 87"/>
          <p:cNvCxnSpPr>
            <a:cxnSpLocks/>
          </p:cNvCxnSpPr>
          <p:nvPr/>
        </p:nvCxnSpPr>
        <p:spPr>
          <a:xfrm flipV="1">
            <a:off x="2816424" y="1875506"/>
            <a:ext cx="1369985" cy="529961"/>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nvCxnSpPr>
        <p:spPr>
          <a:xfrm flipV="1">
            <a:off x="2816424" y="2160867"/>
            <a:ext cx="1399166" cy="244599"/>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206007" y="5668203"/>
            <a:ext cx="453424"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666782" y="5437371"/>
            <a:ext cx="3940842" cy="461665"/>
          </a:xfrm>
          <a:prstGeom prst="rect">
            <a:avLst/>
          </a:prstGeom>
          <a:noFill/>
        </p:spPr>
        <p:txBody>
          <a:bodyPr wrap="square" rtlCol="0">
            <a:spAutoFit/>
          </a:bodyPr>
          <a:lstStyle/>
          <a:p>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Training and Development</a:t>
            </a:r>
          </a:p>
        </p:txBody>
      </p:sp>
      <p:cxnSp>
        <p:nvCxnSpPr>
          <p:cNvPr id="71" name="Straight Connector 70"/>
          <p:cNvCxnSpPr>
            <a:cxnSpLocks/>
          </p:cNvCxnSpPr>
          <p:nvPr/>
        </p:nvCxnSpPr>
        <p:spPr>
          <a:xfrm>
            <a:off x="2814538" y="5045568"/>
            <a:ext cx="1391469" cy="622635"/>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sp>
        <p:nvSpPr>
          <p:cNvPr id="47" name="Title 1">
            <a:extLst>
              <a:ext uri="{FF2B5EF4-FFF2-40B4-BE49-F238E27FC236}">
                <a16:creationId xmlns:a16="http://schemas.microsoft.com/office/drawing/2014/main" id="{AB37D00D-BC42-4599-8802-8CD916D5E4C2}"/>
              </a:ext>
            </a:extLst>
          </p:cNvPr>
          <p:cNvSpPr txBox="1">
            <a:spLocks/>
          </p:cNvSpPr>
          <p:nvPr/>
        </p:nvSpPr>
        <p:spPr>
          <a:xfrm>
            <a:off x="359532" y="368660"/>
            <a:ext cx="5724636" cy="800219"/>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a:lstStyle>
          <a:p>
            <a:r>
              <a:rPr lang="en-GB" sz="3600" dirty="0">
                <a:solidFill>
                  <a:srgbClr val="2F8FD1"/>
                </a:solidFill>
              </a:rPr>
              <a:t>Look inside the company!</a:t>
            </a:r>
          </a:p>
        </p:txBody>
      </p:sp>
      <p:pic>
        <p:nvPicPr>
          <p:cNvPr id="44" name="Picture 43">
            <a:extLst>
              <a:ext uri="{FF2B5EF4-FFF2-40B4-BE49-F238E27FC236}">
                <a16:creationId xmlns:a16="http://schemas.microsoft.com/office/drawing/2014/main" id="{3A176524-4751-429C-A701-5EB6856759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730" y="5754234"/>
            <a:ext cx="1411941" cy="911090"/>
          </a:xfrm>
          <a:prstGeom prst="rect">
            <a:avLst/>
          </a:prstGeom>
        </p:spPr>
      </p:pic>
    </p:spTree>
    <p:extLst>
      <p:ext uri="{BB962C8B-B14F-4D97-AF65-F5344CB8AC3E}">
        <p14:creationId xmlns:p14="http://schemas.microsoft.com/office/powerpoint/2010/main" val="40858940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left)">
                                      <p:cBhvr>
                                        <p:cTn id="19" dur="500"/>
                                        <p:tgtEl>
                                          <p:spTgt spid="9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500"/>
                                        <p:tgtEl>
                                          <p:spTgt spid="8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wipe(left)">
                                      <p:cBhvr>
                                        <p:cTn id="55" dur="500"/>
                                        <p:tgtEl>
                                          <p:spTgt spid="7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left)">
                                      <p:cBhvr>
                                        <p:cTn id="67" dur="500"/>
                                        <p:tgtEl>
                                          <p:spTgt spid="79"/>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wipe(left)">
                                      <p:cBhvr>
                                        <p:cTn id="79" dur="500"/>
                                        <p:tgtEl>
                                          <p:spTgt spid="70"/>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500"/>
                                        <p:tgtEl>
                                          <p:spTgt spid="34"/>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wipe(left)">
                                      <p:cBhvr>
                                        <p:cTn id="99" dur="500"/>
                                        <p:tgtEl>
                                          <p:spTgt spid="35"/>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wipe(left)">
                                      <p:cBhvr>
                                        <p:cTn id="103" dur="500"/>
                                        <p:tgtEl>
                                          <p:spTgt spid="67"/>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500"/>
                                        <p:tgtEl>
                                          <p:spTgt spid="38"/>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wipe(left)">
                                      <p:cBhvr>
                                        <p:cTn id="111" dur="500"/>
                                        <p:tgtEl>
                                          <p:spTgt spid="39"/>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wipe(left)">
                                      <p:cBhvr>
                                        <p:cTn id="115" dur="500"/>
                                        <p:tgtEl>
                                          <p:spTgt spid="64"/>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wipe(left)">
                                      <p:cBhvr>
                                        <p:cTn id="119" dur="500"/>
                                        <p:tgtEl>
                                          <p:spTgt spid="41"/>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left)">
                                      <p:cBhvr>
                                        <p:cTn id="123" dur="500"/>
                                        <p:tgtEl>
                                          <p:spTgt spid="42"/>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left)">
                                      <p:cBhvr>
                                        <p:cTn id="127" dur="500"/>
                                        <p:tgtEl>
                                          <p:spTgt spid="61"/>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left)">
                                      <p:cBhvr>
                                        <p:cTn id="131" dur="500"/>
                                        <p:tgtEl>
                                          <p:spTgt spid="45"/>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wipe(left)">
                                      <p:cBhvr>
                                        <p:cTn id="135" dur="500"/>
                                        <p:tgtEl>
                                          <p:spTgt spid="46"/>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wipe(left)">
                                      <p:cBhvr>
                                        <p:cTn id="139" dur="500"/>
                                        <p:tgtEl>
                                          <p:spTgt spid="5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48"/>
                                        </p:tgtEl>
                                        <p:attrNameLst>
                                          <p:attrName>style.visibility</p:attrName>
                                        </p:attrNameLst>
                                      </p:cBhvr>
                                      <p:to>
                                        <p:strVal val="visible"/>
                                      </p:to>
                                    </p:set>
                                    <p:animEffect transition="in" filter="wipe(left)">
                                      <p:cBhvr>
                                        <p:cTn id="143" dur="500"/>
                                        <p:tgtEl>
                                          <p:spTgt spid="48"/>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wipe(left)">
                                      <p:cBhvr>
                                        <p:cTn id="147" dur="500"/>
                                        <p:tgtEl>
                                          <p:spTgt spid="49"/>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wipe(left)">
                                      <p:cBhvr>
                                        <p:cTn id="151" dur="500"/>
                                        <p:tgtEl>
                                          <p:spTgt spid="71"/>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68"/>
                                        </p:tgtEl>
                                        <p:attrNameLst>
                                          <p:attrName>style.visibility</p:attrName>
                                        </p:attrNameLst>
                                      </p:cBhvr>
                                      <p:to>
                                        <p:strVal val="visible"/>
                                      </p:to>
                                    </p:set>
                                    <p:animEffect transition="in" filter="wipe(left)">
                                      <p:cBhvr>
                                        <p:cTn id="155" dur="500"/>
                                        <p:tgtEl>
                                          <p:spTgt spid="68"/>
                                        </p:tgtEl>
                                      </p:cBhvr>
                                    </p:animEffect>
                                  </p:childTnLst>
                                </p:cTn>
                              </p:par>
                            </p:childTnLst>
                          </p:cTn>
                        </p:par>
                        <p:par>
                          <p:cTn id="156" fill="hold">
                            <p:stCondLst>
                              <p:cond delay="19000"/>
                            </p:stCondLst>
                            <p:childTnLst>
                              <p:par>
                                <p:cTn id="157" presetID="22" presetClass="entr" presetSubtype="8" fill="hold" grpId="0" nodeType="after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wipe(left)">
                                      <p:cBhvr>
                                        <p:cTn id="1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9" grpId="0"/>
      <p:bldP spid="46" grpId="0"/>
      <p:bldP spid="42" grpId="0"/>
      <p:bldP spid="39" grpId="0"/>
      <p:bldP spid="31" grpId="0"/>
      <p:bldP spid="35" grpId="0"/>
      <p:bldP spid="25" grpId="0"/>
      <p:bldP spid="28" grpId="0"/>
      <p:bldP spid="19" grpId="0"/>
      <p:bldP spid="22" grpId="0"/>
      <p:bldP spid="13"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50751" y="1350420"/>
            <a:ext cx="7642498" cy="876202"/>
            <a:chOff x="723900" y="2038350"/>
            <a:chExt cx="7696200" cy="381000"/>
          </a:xfrm>
        </p:grpSpPr>
        <p:sp>
          <p:nvSpPr>
            <p:cNvPr id="2" name="Rectangle 1"/>
            <p:cNvSpPr/>
            <p:nvPr/>
          </p:nvSpPr>
          <p:spPr>
            <a:xfrm>
              <a:off x="723900" y="2038350"/>
              <a:ext cx="76962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23900" y="2038350"/>
              <a:ext cx="7696200" cy="227206"/>
            </a:xfrm>
            <a:prstGeom prst="rect">
              <a:avLst/>
            </a:prstGeom>
            <a:noFill/>
          </p:spPr>
          <p:txBody>
            <a:bodyPr wrap="square" rtlCol="0">
              <a:spAutoFit/>
            </a:bodyPr>
            <a:lstStyle/>
            <a:p>
              <a:pPr algn="ctr">
                <a:lnSpc>
                  <a:spcPct val="13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LEVEL</a:t>
              </a:r>
            </a:p>
          </p:txBody>
        </p:sp>
      </p:grpSp>
      <p:grpSp>
        <p:nvGrpSpPr>
          <p:cNvPr id="81" name="Group 80"/>
          <p:cNvGrpSpPr/>
          <p:nvPr/>
        </p:nvGrpSpPr>
        <p:grpSpPr>
          <a:xfrm>
            <a:off x="747956" y="4657624"/>
            <a:ext cx="7678453" cy="830780"/>
            <a:chOff x="723900" y="2038350"/>
            <a:chExt cx="7696200" cy="381000"/>
          </a:xfrm>
        </p:grpSpPr>
        <p:sp>
          <p:nvSpPr>
            <p:cNvPr id="82" name="Rectangle 81"/>
            <p:cNvSpPr/>
            <p:nvPr/>
          </p:nvSpPr>
          <p:spPr>
            <a:xfrm>
              <a:off x="723900" y="2038350"/>
              <a:ext cx="76962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723900" y="2038350"/>
              <a:ext cx="7696200" cy="239628"/>
            </a:xfrm>
            <a:prstGeom prst="rect">
              <a:avLst/>
            </a:prstGeom>
            <a:noFill/>
          </p:spPr>
          <p:txBody>
            <a:bodyPr wrap="square" rtlCol="0">
              <a:spAutoFit/>
            </a:bodyPr>
            <a:lstStyle/>
            <a:p>
              <a:pPr algn="ctr">
                <a:lnSpc>
                  <a:spcPct val="13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SKILLS, KNOWLEDGE &amp; BEHAVIOURS</a:t>
              </a:r>
            </a:p>
          </p:txBody>
        </p:sp>
      </p:grpSp>
      <p:grpSp>
        <p:nvGrpSpPr>
          <p:cNvPr id="6" name="Group 5"/>
          <p:cNvGrpSpPr/>
          <p:nvPr/>
        </p:nvGrpSpPr>
        <p:grpSpPr>
          <a:xfrm>
            <a:off x="750214" y="2387618"/>
            <a:ext cx="1799359" cy="2100673"/>
            <a:chOff x="1465069" y="2428875"/>
            <a:chExt cx="1409878" cy="1600200"/>
          </a:xfrm>
        </p:grpSpPr>
        <p:grpSp>
          <p:nvGrpSpPr>
            <p:cNvPr id="69" name="Group 68"/>
            <p:cNvGrpSpPr/>
            <p:nvPr/>
          </p:nvGrpSpPr>
          <p:grpSpPr>
            <a:xfrm>
              <a:off x="1465069" y="2428875"/>
              <a:ext cx="1409878" cy="1600200"/>
              <a:chOff x="722928" y="819150"/>
              <a:chExt cx="7697172" cy="1600200"/>
            </a:xfrm>
          </p:grpSpPr>
          <p:sp>
            <p:nvSpPr>
              <p:cNvPr id="70" name="Rectangle 69"/>
              <p:cNvSpPr/>
              <p:nvPr/>
            </p:nvSpPr>
            <p:spPr>
              <a:xfrm>
                <a:off x="723900"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22928" y="1598579"/>
                <a:ext cx="7696201" cy="703352"/>
              </a:xfrm>
              <a:prstGeom prst="rect">
                <a:avLst/>
              </a:prstGeom>
              <a:noFill/>
            </p:spPr>
            <p:txBody>
              <a:bodyPr wrap="square" rtlCol="0">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Intermediate </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apprenticeship</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Level 2</a:t>
                </a:r>
              </a:p>
            </p:txBody>
          </p:sp>
        </p:grpSp>
        <p:sp>
          <p:nvSpPr>
            <p:cNvPr id="84" name="Freeform 23"/>
            <p:cNvSpPr>
              <a:spLocks noEditPoints="1"/>
            </p:cNvSpPr>
            <p:nvPr/>
          </p:nvSpPr>
          <p:spPr bwMode="auto">
            <a:xfrm>
              <a:off x="1896521" y="2647787"/>
              <a:ext cx="546795" cy="45366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6"/>
          <p:cNvGrpSpPr/>
          <p:nvPr/>
        </p:nvGrpSpPr>
        <p:grpSpPr>
          <a:xfrm>
            <a:off x="2709509" y="2387618"/>
            <a:ext cx="1799131" cy="2079292"/>
            <a:chOff x="3084141" y="2428875"/>
            <a:chExt cx="1409878" cy="1600200"/>
          </a:xfrm>
        </p:grpSpPr>
        <p:grpSp>
          <p:nvGrpSpPr>
            <p:cNvPr id="72" name="Group 71"/>
            <p:cNvGrpSpPr/>
            <p:nvPr/>
          </p:nvGrpSpPr>
          <p:grpSpPr>
            <a:xfrm>
              <a:off x="3084141" y="2428875"/>
              <a:ext cx="1409878" cy="1600200"/>
              <a:chOff x="722928" y="819150"/>
              <a:chExt cx="7697172" cy="1600200"/>
            </a:xfrm>
          </p:grpSpPr>
          <p:sp>
            <p:nvSpPr>
              <p:cNvPr id="73" name="Rectangle 72"/>
              <p:cNvSpPr/>
              <p:nvPr/>
            </p:nvSpPr>
            <p:spPr>
              <a:xfrm>
                <a:off x="723900"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722928" y="1591722"/>
                <a:ext cx="7696201" cy="710584"/>
              </a:xfrm>
              <a:prstGeom prst="rect">
                <a:avLst/>
              </a:prstGeom>
              <a:noFill/>
            </p:spPr>
            <p:txBody>
              <a:bodyPr wrap="square" rtlCol="0">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Advanced apprenticeship</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Level 3</a:t>
                </a:r>
              </a:p>
            </p:txBody>
          </p:sp>
        </p:grpSp>
        <p:sp>
          <p:nvSpPr>
            <p:cNvPr id="85" name="Freeform 23"/>
            <p:cNvSpPr>
              <a:spLocks noEditPoints="1"/>
            </p:cNvSpPr>
            <p:nvPr/>
          </p:nvSpPr>
          <p:spPr bwMode="auto">
            <a:xfrm>
              <a:off x="3515593" y="2647786"/>
              <a:ext cx="546795" cy="45366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4649761" y="2394409"/>
            <a:ext cx="1798904" cy="2063309"/>
            <a:chOff x="4703034" y="2428875"/>
            <a:chExt cx="1409879" cy="1600200"/>
          </a:xfrm>
        </p:grpSpPr>
        <p:grpSp>
          <p:nvGrpSpPr>
            <p:cNvPr id="75" name="Group 74"/>
            <p:cNvGrpSpPr/>
            <p:nvPr/>
          </p:nvGrpSpPr>
          <p:grpSpPr>
            <a:xfrm>
              <a:off x="4703034" y="2428875"/>
              <a:ext cx="1409879" cy="1600200"/>
              <a:chOff x="722924" y="819150"/>
              <a:chExt cx="7697176" cy="1600200"/>
            </a:xfrm>
          </p:grpSpPr>
          <p:sp>
            <p:nvSpPr>
              <p:cNvPr id="76" name="Rectangle 75"/>
              <p:cNvSpPr/>
              <p:nvPr/>
            </p:nvSpPr>
            <p:spPr>
              <a:xfrm>
                <a:off x="723900"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722924" y="1615134"/>
                <a:ext cx="7696201" cy="716089"/>
              </a:xfrm>
              <a:prstGeom prst="rect">
                <a:avLst/>
              </a:prstGeom>
              <a:noFill/>
            </p:spPr>
            <p:txBody>
              <a:bodyPr wrap="square" rtlCol="0">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Higher apprenticeship</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Level 4-7</a:t>
                </a:r>
              </a:p>
            </p:txBody>
          </p:sp>
        </p:grpSp>
        <p:sp>
          <p:nvSpPr>
            <p:cNvPr id="86" name="Freeform 23"/>
            <p:cNvSpPr>
              <a:spLocks noEditPoints="1"/>
            </p:cNvSpPr>
            <p:nvPr/>
          </p:nvSpPr>
          <p:spPr bwMode="auto">
            <a:xfrm>
              <a:off x="5134487" y="2647785"/>
              <a:ext cx="546795" cy="45366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6578300" y="2369275"/>
            <a:ext cx="1848342" cy="2097635"/>
            <a:chOff x="6324600" y="2428875"/>
            <a:chExt cx="1409878" cy="1600200"/>
          </a:xfrm>
        </p:grpSpPr>
        <p:grpSp>
          <p:nvGrpSpPr>
            <p:cNvPr id="78" name="Group 77"/>
            <p:cNvGrpSpPr/>
            <p:nvPr/>
          </p:nvGrpSpPr>
          <p:grpSpPr>
            <a:xfrm>
              <a:off x="6324600" y="2428875"/>
              <a:ext cx="1409878" cy="1600200"/>
              <a:chOff x="722928" y="819150"/>
              <a:chExt cx="7697172" cy="1600200"/>
            </a:xfrm>
          </p:grpSpPr>
          <p:sp>
            <p:nvSpPr>
              <p:cNvPr id="79" name="Rectangle 78"/>
              <p:cNvSpPr/>
              <p:nvPr/>
            </p:nvSpPr>
            <p:spPr>
              <a:xfrm>
                <a:off x="723900"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722928" y="1598959"/>
                <a:ext cx="7696202" cy="704371"/>
              </a:xfrm>
              <a:prstGeom prst="rect">
                <a:avLst/>
              </a:prstGeom>
              <a:noFill/>
            </p:spPr>
            <p:txBody>
              <a:bodyPr wrap="square" rtlCol="0">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Degree apprenticeship</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Level 6 &amp; 7</a:t>
                </a:r>
              </a:p>
            </p:txBody>
          </p:sp>
        </p:grpSp>
        <p:sp>
          <p:nvSpPr>
            <p:cNvPr id="87" name="Freeform 23"/>
            <p:cNvSpPr>
              <a:spLocks noEditPoints="1"/>
            </p:cNvSpPr>
            <p:nvPr/>
          </p:nvSpPr>
          <p:spPr bwMode="auto">
            <a:xfrm>
              <a:off x="6756052" y="2647108"/>
              <a:ext cx="546795" cy="45366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 name="Title 1">
            <a:extLst>
              <a:ext uri="{FF2B5EF4-FFF2-40B4-BE49-F238E27FC236}">
                <a16:creationId xmlns:a16="http://schemas.microsoft.com/office/drawing/2014/main" id="{85FEEE60-FFAC-4AA1-B59E-45B6049CEDA1}"/>
              </a:ext>
            </a:extLst>
          </p:cNvPr>
          <p:cNvSpPr txBox="1">
            <a:spLocks/>
          </p:cNvSpPr>
          <p:nvPr/>
        </p:nvSpPr>
        <p:spPr>
          <a:xfrm>
            <a:off x="359532" y="368660"/>
            <a:ext cx="5724636" cy="800219"/>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a:lstStyle>
          <a:p>
            <a:r>
              <a:rPr lang="en-GB" dirty="0">
                <a:solidFill>
                  <a:srgbClr val="2F8FD1"/>
                </a:solidFill>
              </a:rPr>
              <a:t>The levels of apprenticeships</a:t>
            </a:r>
          </a:p>
        </p:txBody>
      </p:sp>
      <p:grpSp>
        <p:nvGrpSpPr>
          <p:cNvPr id="31" name="Group 30">
            <a:extLst>
              <a:ext uri="{FF2B5EF4-FFF2-40B4-BE49-F238E27FC236}">
                <a16:creationId xmlns:a16="http://schemas.microsoft.com/office/drawing/2014/main" id="{7CAE7FCF-94B2-4694-9C5C-8F2B71175374}"/>
              </a:ext>
            </a:extLst>
          </p:cNvPr>
          <p:cNvGrpSpPr/>
          <p:nvPr/>
        </p:nvGrpSpPr>
        <p:grpSpPr>
          <a:xfrm>
            <a:off x="761519" y="1499547"/>
            <a:ext cx="7678452" cy="876202"/>
            <a:chOff x="659866" y="1826038"/>
            <a:chExt cx="7735340" cy="381000"/>
          </a:xfrm>
        </p:grpSpPr>
        <p:sp>
          <p:nvSpPr>
            <p:cNvPr id="32" name="Rectangle 31">
              <a:extLst>
                <a:ext uri="{FF2B5EF4-FFF2-40B4-BE49-F238E27FC236}">
                  <a16:creationId xmlns:a16="http://schemas.microsoft.com/office/drawing/2014/main" id="{EDB3D918-F210-403B-9A8B-8A0D693589E2}"/>
                </a:ext>
              </a:extLst>
            </p:cNvPr>
            <p:cNvSpPr/>
            <p:nvPr/>
          </p:nvSpPr>
          <p:spPr>
            <a:xfrm>
              <a:off x="659866" y="1826038"/>
              <a:ext cx="7696200" cy="381000"/>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93C84960-286F-47F2-860A-FE59DBFD15A2}"/>
                </a:ext>
              </a:extLst>
            </p:cNvPr>
            <p:cNvSpPr txBox="1"/>
            <p:nvPr/>
          </p:nvSpPr>
          <p:spPr>
            <a:xfrm>
              <a:off x="699006" y="1877279"/>
              <a:ext cx="7696200" cy="227206"/>
            </a:xfrm>
            <a:prstGeom prst="rect">
              <a:avLst/>
            </a:prstGeom>
            <a:noFill/>
          </p:spPr>
          <p:txBody>
            <a:bodyPr wrap="square" rtlCol="0">
              <a:spAutoFit/>
            </a:bodyPr>
            <a:lstStyle/>
            <a:p>
              <a:pPr algn="ctr">
                <a:lnSpc>
                  <a:spcPct val="130000"/>
                </a:lnSpc>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LEVEL</a:t>
              </a:r>
            </a:p>
          </p:txBody>
        </p:sp>
      </p:grpSp>
      <p:grpSp>
        <p:nvGrpSpPr>
          <p:cNvPr id="34" name="Group 33">
            <a:extLst>
              <a:ext uri="{FF2B5EF4-FFF2-40B4-BE49-F238E27FC236}">
                <a16:creationId xmlns:a16="http://schemas.microsoft.com/office/drawing/2014/main" id="{AE65559A-1614-465A-80FC-8D7DF6ABBB50}"/>
              </a:ext>
            </a:extLst>
          </p:cNvPr>
          <p:cNvGrpSpPr/>
          <p:nvPr/>
        </p:nvGrpSpPr>
        <p:grpSpPr>
          <a:xfrm>
            <a:off x="675949" y="4814670"/>
            <a:ext cx="7750460" cy="830780"/>
            <a:chOff x="971600" y="5661897"/>
            <a:chExt cx="7750460" cy="830780"/>
          </a:xfrm>
        </p:grpSpPr>
        <p:sp>
          <p:nvSpPr>
            <p:cNvPr id="35" name="Rectangle 34">
              <a:extLst>
                <a:ext uri="{FF2B5EF4-FFF2-40B4-BE49-F238E27FC236}">
                  <a16:creationId xmlns:a16="http://schemas.microsoft.com/office/drawing/2014/main" id="{E7D96611-6E5E-47ED-9486-3EA4D253C976}"/>
                </a:ext>
              </a:extLst>
            </p:cNvPr>
            <p:cNvSpPr/>
            <p:nvPr/>
          </p:nvSpPr>
          <p:spPr>
            <a:xfrm>
              <a:off x="1043608" y="5661897"/>
              <a:ext cx="7678452" cy="830780"/>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96AA1144-3F40-4C2A-9C9F-119092C3FE95}"/>
                </a:ext>
              </a:extLst>
            </p:cNvPr>
            <p:cNvSpPr txBox="1"/>
            <p:nvPr/>
          </p:nvSpPr>
          <p:spPr>
            <a:xfrm>
              <a:off x="971600" y="5784721"/>
              <a:ext cx="7678452" cy="522515"/>
            </a:xfrm>
            <a:prstGeom prst="rect">
              <a:avLst/>
            </a:prstGeom>
            <a:noFill/>
            <a:ln>
              <a:noFill/>
            </a:ln>
          </p:spPr>
          <p:txBody>
            <a:bodyPr wrap="square" rtlCol="0">
              <a:spAutoFit/>
            </a:bodyPr>
            <a:lstStyle/>
            <a:p>
              <a:pPr algn="ctr">
                <a:lnSpc>
                  <a:spcPct val="130000"/>
                </a:lnSpc>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SKILLS, KNOWLEDGE &amp; BEHAVIOURS</a:t>
              </a:r>
            </a:p>
          </p:txBody>
        </p:sp>
      </p:grpSp>
      <p:grpSp>
        <p:nvGrpSpPr>
          <p:cNvPr id="37" name="Group 36">
            <a:extLst>
              <a:ext uri="{FF2B5EF4-FFF2-40B4-BE49-F238E27FC236}">
                <a16:creationId xmlns:a16="http://schemas.microsoft.com/office/drawing/2014/main" id="{1425C642-B078-4D48-9761-31E6128FF9BE}"/>
              </a:ext>
            </a:extLst>
          </p:cNvPr>
          <p:cNvGrpSpPr/>
          <p:nvPr/>
        </p:nvGrpSpPr>
        <p:grpSpPr>
          <a:xfrm>
            <a:off x="761519" y="2569906"/>
            <a:ext cx="1799359" cy="2100673"/>
            <a:chOff x="722928" y="819150"/>
            <a:chExt cx="7697172" cy="1600200"/>
          </a:xfrm>
        </p:grpSpPr>
        <p:sp>
          <p:nvSpPr>
            <p:cNvPr id="38" name="Rectangle 37">
              <a:extLst>
                <a:ext uri="{FF2B5EF4-FFF2-40B4-BE49-F238E27FC236}">
                  <a16:creationId xmlns:a16="http://schemas.microsoft.com/office/drawing/2014/main" id="{A2BF68FA-5326-49AA-BA3A-99CC2D37CDE1}"/>
                </a:ext>
              </a:extLst>
            </p:cNvPr>
            <p:cNvSpPr/>
            <p:nvPr/>
          </p:nvSpPr>
          <p:spPr>
            <a:xfrm>
              <a:off x="723900" y="819150"/>
              <a:ext cx="7696200" cy="1600200"/>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74E42CE-2A77-440C-A3EB-7686854CA16C}"/>
                </a:ext>
              </a:extLst>
            </p:cNvPr>
            <p:cNvSpPr txBox="1"/>
            <p:nvPr/>
          </p:nvSpPr>
          <p:spPr>
            <a:xfrm>
              <a:off x="722928" y="1598579"/>
              <a:ext cx="7696201" cy="703352"/>
            </a:xfrm>
            <a:prstGeom prst="rect">
              <a:avLst/>
            </a:prstGeom>
            <a:noFill/>
            <a:ln>
              <a:noFill/>
            </a:ln>
          </p:spPr>
          <p:txBody>
            <a:bodyPr wrap="square" rtlCol="0">
              <a:spAutoFit/>
            </a:bodyPr>
            <a:lstStyle/>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Intermediate </a:t>
              </a:r>
            </a:p>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apprenticeship</a:t>
              </a:r>
            </a:p>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Level 2</a:t>
              </a:r>
            </a:p>
          </p:txBody>
        </p:sp>
      </p:grpSp>
      <p:grpSp>
        <p:nvGrpSpPr>
          <p:cNvPr id="40" name="Group 39">
            <a:extLst>
              <a:ext uri="{FF2B5EF4-FFF2-40B4-BE49-F238E27FC236}">
                <a16:creationId xmlns:a16="http://schemas.microsoft.com/office/drawing/2014/main" id="{089185FB-F80A-4B5C-B314-708AF658283C}"/>
              </a:ext>
            </a:extLst>
          </p:cNvPr>
          <p:cNvGrpSpPr/>
          <p:nvPr/>
        </p:nvGrpSpPr>
        <p:grpSpPr>
          <a:xfrm>
            <a:off x="2690285" y="2573754"/>
            <a:ext cx="1799131" cy="2079292"/>
            <a:chOff x="722928" y="819150"/>
            <a:chExt cx="7697172" cy="1600200"/>
          </a:xfrm>
        </p:grpSpPr>
        <p:sp>
          <p:nvSpPr>
            <p:cNvPr id="41" name="Rectangle 40">
              <a:extLst>
                <a:ext uri="{FF2B5EF4-FFF2-40B4-BE49-F238E27FC236}">
                  <a16:creationId xmlns:a16="http://schemas.microsoft.com/office/drawing/2014/main" id="{166C226A-337D-4563-9C5C-139A8DE530DB}"/>
                </a:ext>
              </a:extLst>
            </p:cNvPr>
            <p:cNvSpPr/>
            <p:nvPr/>
          </p:nvSpPr>
          <p:spPr>
            <a:xfrm>
              <a:off x="723900" y="819150"/>
              <a:ext cx="7696200" cy="1600200"/>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E5E6E90-9AE2-43C6-A677-8CBB143303D1}"/>
                </a:ext>
              </a:extLst>
            </p:cNvPr>
            <p:cNvSpPr txBox="1"/>
            <p:nvPr/>
          </p:nvSpPr>
          <p:spPr>
            <a:xfrm>
              <a:off x="722928" y="1591722"/>
              <a:ext cx="7696201" cy="710584"/>
            </a:xfrm>
            <a:prstGeom prst="rect">
              <a:avLst/>
            </a:prstGeom>
            <a:noFill/>
            <a:ln>
              <a:noFill/>
            </a:ln>
          </p:spPr>
          <p:txBody>
            <a:bodyPr wrap="square" rtlCol="0">
              <a:spAutoFit/>
            </a:bodyPr>
            <a:lstStyle/>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Advanced apprenticeship</a:t>
              </a:r>
            </a:p>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Level 3</a:t>
              </a:r>
            </a:p>
          </p:txBody>
        </p:sp>
      </p:grpSp>
      <p:grpSp>
        <p:nvGrpSpPr>
          <p:cNvPr id="43" name="Group 42">
            <a:extLst>
              <a:ext uri="{FF2B5EF4-FFF2-40B4-BE49-F238E27FC236}">
                <a16:creationId xmlns:a16="http://schemas.microsoft.com/office/drawing/2014/main" id="{9F0ACC54-1237-4714-8BCF-173A4891538C}"/>
              </a:ext>
            </a:extLst>
          </p:cNvPr>
          <p:cNvGrpSpPr/>
          <p:nvPr/>
        </p:nvGrpSpPr>
        <p:grpSpPr>
          <a:xfrm>
            <a:off x="4658145" y="2577481"/>
            <a:ext cx="1798904" cy="2063309"/>
            <a:chOff x="722924" y="819150"/>
            <a:chExt cx="7697176" cy="1600200"/>
          </a:xfrm>
        </p:grpSpPr>
        <p:sp>
          <p:nvSpPr>
            <p:cNvPr id="44" name="Rectangle 43">
              <a:extLst>
                <a:ext uri="{FF2B5EF4-FFF2-40B4-BE49-F238E27FC236}">
                  <a16:creationId xmlns:a16="http://schemas.microsoft.com/office/drawing/2014/main" id="{C8B8E31A-29F9-41FB-8CD2-DBD9E0CD04E9}"/>
                </a:ext>
              </a:extLst>
            </p:cNvPr>
            <p:cNvSpPr/>
            <p:nvPr/>
          </p:nvSpPr>
          <p:spPr>
            <a:xfrm>
              <a:off x="723900" y="819150"/>
              <a:ext cx="7696200" cy="1600200"/>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3DD0B58-C4CF-4EEE-A889-46AC7AFB6E62}"/>
                </a:ext>
              </a:extLst>
            </p:cNvPr>
            <p:cNvSpPr txBox="1"/>
            <p:nvPr/>
          </p:nvSpPr>
          <p:spPr>
            <a:xfrm>
              <a:off x="722924" y="1615134"/>
              <a:ext cx="7696201" cy="716089"/>
            </a:xfrm>
            <a:prstGeom prst="rect">
              <a:avLst/>
            </a:prstGeom>
            <a:noFill/>
          </p:spPr>
          <p:txBody>
            <a:bodyPr wrap="square" rtlCol="0">
              <a:spAutoFit/>
            </a:bodyPr>
            <a:lstStyle/>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Higher apprenticeship</a:t>
              </a:r>
            </a:p>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Level 4-7</a:t>
              </a:r>
            </a:p>
          </p:txBody>
        </p:sp>
      </p:grpSp>
      <p:grpSp>
        <p:nvGrpSpPr>
          <p:cNvPr id="46" name="Group 45">
            <a:extLst>
              <a:ext uri="{FF2B5EF4-FFF2-40B4-BE49-F238E27FC236}">
                <a16:creationId xmlns:a16="http://schemas.microsoft.com/office/drawing/2014/main" id="{D006E1CA-6ABF-4B1F-9246-0FAEB92AFF64}"/>
              </a:ext>
            </a:extLst>
          </p:cNvPr>
          <p:cNvGrpSpPr/>
          <p:nvPr/>
        </p:nvGrpSpPr>
        <p:grpSpPr>
          <a:xfrm>
            <a:off x="6594541" y="2564582"/>
            <a:ext cx="1848342" cy="2097635"/>
            <a:chOff x="722928" y="819150"/>
            <a:chExt cx="7697172" cy="1600200"/>
          </a:xfrm>
        </p:grpSpPr>
        <p:sp>
          <p:nvSpPr>
            <p:cNvPr id="47" name="Rectangle 46">
              <a:extLst>
                <a:ext uri="{FF2B5EF4-FFF2-40B4-BE49-F238E27FC236}">
                  <a16:creationId xmlns:a16="http://schemas.microsoft.com/office/drawing/2014/main" id="{677AF5AD-54ED-4E84-93B4-EDC4C367E193}"/>
                </a:ext>
              </a:extLst>
            </p:cNvPr>
            <p:cNvSpPr/>
            <p:nvPr/>
          </p:nvSpPr>
          <p:spPr>
            <a:xfrm>
              <a:off x="723900" y="819150"/>
              <a:ext cx="7696200" cy="1600200"/>
            </a:xfrm>
            <a:prstGeom prst="rect">
              <a:avLst/>
            </a:prstGeom>
            <a:noFill/>
            <a:ln>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FA529FF1-2256-4B62-82D4-D59F29CFA02C}"/>
                </a:ext>
              </a:extLst>
            </p:cNvPr>
            <p:cNvSpPr txBox="1"/>
            <p:nvPr/>
          </p:nvSpPr>
          <p:spPr>
            <a:xfrm>
              <a:off x="722928" y="1598959"/>
              <a:ext cx="7696202" cy="704371"/>
            </a:xfrm>
            <a:prstGeom prst="rect">
              <a:avLst/>
            </a:prstGeom>
            <a:noFill/>
          </p:spPr>
          <p:txBody>
            <a:bodyPr wrap="square" rtlCol="0">
              <a:spAutoFit/>
            </a:bodyPr>
            <a:lstStyle/>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Degree apprenticeship</a:t>
              </a:r>
            </a:p>
            <a:p>
              <a:pPr algn="ctr"/>
              <a:r>
                <a:rPr lang="en-US" dirty="0">
                  <a:solidFill>
                    <a:srgbClr val="2F8FD1"/>
                  </a:solidFill>
                  <a:latin typeface="Lato" panose="020F0502020204030203" pitchFamily="34" charset="0"/>
                  <a:ea typeface="Lato" panose="020F0502020204030203" pitchFamily="34" charset="0"/>
                  <a:cs typeface="Lato" panose="020F0502020204030203" pitchFamily="34" charset="0"/>
                </a:rPr>
                <a:t>Level 6 &amp; 7</a:t>
              </a:r>
            </a:p>
          </p:txBody>
        </p:sp>
      </p:grpSp>
      <p:pic>
        <p:nvPicPr>
          <p:cNvPr id="50" name="Graphic 49">
            <a:extLst>
              <a:ext uri="{FF2B5EF4-FFF2-40B4-BE49-F238E27FC236}">
                <a16:creationId xmlns:a16="http://schemas.microsoft.com/office/drawing/2014/main" id="{8D4F839D-C3AF-4882-B183-1E7ADE0341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6983" y="2723951"/>
            <a:ext cx="782216" cy="782216"/>
          </a:xfrm>
          <a:prstGeom prst="rect">
            <a:avLst/>
          </a:prstGeom>
        </p:spPr>
      </p:pic>
      <p:pic>
        <p:nvPicPr>
          <p:cNvPr id="51" name="Graphic 50">
            <a:extLst>
              <a:ext uri="{FF2B5EF4-FFF2-40B4-BE49-F238E27FC236}">
                <a16:creationId xmlns:a16="http://schemas.microsoft.com/office/drawing/2014/main" id="{9994A2F2-93F9-43CC-BBB3-336A09FBB8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91070" y="2736128"/>
            <a:ext cx="789737" cy="789737"/>
          </a:xfrm>
          <a:prstGeom prst="rect">
            <a:avLst/>
          </a:prstGeom>
        </p:spPr>
      </p:pic>
      <p:pic>
        <p:nvPicPr>
          <p:cNvPr id="52" name="Graphic 51">
            <a:extLst>
              <a:ext uri="{FF2B5EF4-FFF2-40B4-BE49-F238E27FC236}">
                <a16:creationId xmlns:a16="http://schemas.microsoft.com/office/drawing/2014/main" id="{32314657-6974-4B40-A881-D48F3F0DC2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61398" y="2717899"/>
            <a:ext cx="789737" cy="789737"/>
          </a:xfrm>
          <a:prstGeom prst="rect">
            <a:avLst/>
          </a:prstGeom>
        </p:spPr>
      </p:pic>
      <p:pic>
        <p:nvPicPr>
          <p:cNvPr id="53" name="Graphic 52">
            <a:extLst>
              <a:ext uri="{FF2B5EF4-FFF2-40B4-BE49-F238E27FC236}">
                <a16:creationId xmlns:a16="http://schemas.microsoft.com/office/drawing/2014/main" id="{617EF995-7B28-4DEA-A450-DCADBBFEDE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38414" y="2717899"/>
            <a:ext cx="780988" cy="780988"/>
          </a:xfrm>
          <a:prstGeom prst="rect">
            <a:avLst/>
          </a:prstGeom>
        </p:spPr>
      </p:pic>
      <p:pic>
        <p:nvPicPr>
          <p:cNvPr id="54" name="Graphic 53">
            <a:extLst>
              <a:ext uri="{FF2B5EF4-FFF2-40B4-BE49-F238E27FC236}">
                <a16:creationId xmlns:a16="http://schemas.microsoft.com/office/drawing/2014/main" id="{BAA8B2D5-9ED0-4B5B-A564-B0C7D4DCC3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98520" y="2733768"/>
            <a:ext cx="780988" cy="780988"/>
          </a:xfrm>
          <a:prstGeom prst="rect">
            <a:avLst/>
          </a:prstGeom>
        </p:spPr>
      </p:pic>
      <p:pic>
        <p:nvPicPr>
          <p:cNvPr id="55" name="Graphic 54">
            <a:extLst>
              <a:ext uri="{FF2B5EF4-FFF2-40B4-BE49-F238E27FC236}">
                <a16:creationId xmlns:a16="http://schemas.microsoft.com/office/drawing/2014/main" id="{4971840C-91AC-478A-AFAF-4B6CA0D155A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53013" y="2736129"/>
            <a:ext cx="789736" cy="789736"/>
          </a:xfrm>
          <a:prstGeom prst="rect">
            <a:avLst/>
          </a:prstGeom>
        </p:spPr>
      </p:pic>
      <p:pic>
        <p:nvPicPr>
          <p:cNvPr id="56" name="Picture 55">
            <a:extLst>
              <a:ext uri="{FF2B5EF4-FFF2-40B4-BE49-F238E27FC236}">
                <a16:creationId xmlns:a16="http://schemas.microsoft.com/office/drawing/2014/main" id="{5AB6E9BF-08CD-44ED-8438-6174802C925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7730" y="5754234"/>
            <a:ext cx="1411941" cy="911090"/>
          </a:xfrm>
          <a:prstGeom prst="rect">
            <a:avLst/>
          </a:prstGeom>
        </p:spPr>
      </p:pic>
    </p:spTree>
    <p:extLst>
      <p:ext uri="{BB962C8B-B14F-4D97-AF65-F5344CB8AC3E}">
        <p14:creationId xmlns:p14="http://schemas.microsoft.com/office/powerpoint/2010/main" val="812546216"/>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8A2F-D13F-4912-A2A7-405959B3B973}"/>
              </a:ext>
            </a:extLst>
          </p:cNvPr>
          <p:cNvSpPr>
            <a:spLocks noGrp="1"/>
          </p:cNvSpPr>
          <p:nvPr>
            <p:ph type="ctrTitle"/>
          </p:nvPr>
        </p:nvSpPr>
        <p:spPr>
          <a:xfrm>
            <a:off x="359532" y="368660"/>
            <a:ext cx="4608512" cy="400110"/>
          </a:xfrm>
        </p:spPr>
        <p:txBody>
          <a:bodyPr/>
          <a:lstStyle/>
          <a:p>
            <a:r>
              <a:rPr lang="en-GB" dirty="0">
                <a:solidFill>
                  <a:srgbClr val="2F8FD1"/>
                </a:solidFill>
              </a:rPr>
              <a:t>Different delivery models </a:t>
            </a:r>
          </a:p>
        </p:txBody>
      </p:sp>
      <p:sp>
        <p:nvSpPr>
          <p:cNvPr id="8" name="Rectangle 7">
            <a:extLst>
              <a:ext uri="{FF2B5EF4-FFF2-40B4-BE49-F238E27FC236}">
                <a16:creationId xmlns:a16="http://schemas.microsoft.com/office/drawing/2014/main" id="{757CEDBB-CA13-4381-A5C9-DFDA956CDBD7}"/>
              </a:ext>
            </a:extLst>
          </p:cNvPr>
          <p:cNvSpPr/>
          <p:nvPr/>
        </p:nvSpPr>
        <p:spPr>
          <a:xfrm>
            <a:off x="0" y="6720317"/>
            <a:ext cx="9144000" cy="137683"/>
          </a:xfrm>
          <a:prstGeom prst="rect">
            <a:avLst/>
          </a:prstGeom>
          <a:solidFill>
            <a:srgbClr val="258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descr="A person sitting at a table with a computer&#10;&#10;Description automatically generated">
            <a:extLst>
              <a:ext uri="{FF2B5EF4-FFF2-40B4-BE49-F238E27FC236}">
                <a16:creationId xmlns:a16="http://schemas.microsoft.com/office/drawing/2014/main" id="{8363B5E9-AAB0-4557-A081-33A08A22B0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277158"/>
            <a:ext cx="2597350" cy="1731567"/>
          </a:xfrm>
          <a:prstGeom prst="rect">
            <a:avLst/>
          </a:prstGeom>
          <a:effectLst>
            <a:outerShdw blurRad="50800" dist="38100" dir="2700000" algn="tl" rotWithShape="0">
              <a:prstClr val="black">
                <a:alpha val="40000"/>
              </a:prstClr>
            </a:outerShdw>
          </a:effectLst>
        </p:spPr>
      </p:pic>
      <p:pic>
        <p:nvPicPr>
          <p:cNvPr id="15" name="Picture 14" descr="A group of people sitting at a desk&#10;&#10;Description automatically generated">
            <a:extLst>
              <a:ext uri="{FF2B5EF4-FFF2-40B4-BE49-F238E27FC236}">
                <a16:creationId xmlns:a16="http://schemas.microsoft.com/office/drawing/2014/main" id="{D6A7B845-7C44-42F2-B9DF-B2553488DC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59" y="3626283"/>
            <a:ext cx="2597354" cy="1731569"/>
          </a:xfrm>
          <a:prstGeom prst="rect">
            <a:avLst/>
          </a:prstGeom>
          <a:effectLst>
            <a:outerShdw blurRad="50800" dist="38100" dir="2700000" algn="tl" rotWithShape="0">
              <a:prstClr val="black">
                <a:alpha val="40000"/>
              </a:prstClr>
            </a:outerShdw>
          </a:effectLst>
        </p:spPr>
      </p:pic>
      <p:pic>
        <p:nvPicPr>
          <p:cNvPr id="17" name="Picture 16" descr="A picture containing indoor, floor, table, wall&#10;&#10;Description automatically generated">
            <a:extLst>
              <a:ext uri="{FF2B5EF4-FFF2-40B4-BE49-F238E27FC236}">
                <a16:creationId xmlns:a16="http://schemas.microsoft.com/office/drawing/2014/main" id="{7C2A9EC2-1BA0-4BEA-A3EC-17BC86F1D0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6096" y="3595232"/>
            <a:ext cx="2648067" cy="1762620"/>
          </a:xfrm>
          <a:prstGeom prst="rect">
            <a:avLst/>
          </a:prstGeom>
          <a:effectLst>
            <a:outerShdw blurRad="50800" dist="38100" dir="2700000" algn="tl" rotWithShape="0">
              <a:prstClr val="black">
                <a:alpha val="40000"/>
              </a:prstClr>
            </a:outerShdw>
          </a:effectLst>
        </p:spPr>
      </p:pic>
      <p:graphicFrame>
        <p:nvGraphicFramePr>
          <p:cNvPr id="16" name="Chart 15">
            <a:extLst>
              <a:ext uri="{FF2B5EF4-FFF2-40B4-BE49-F238E27FC236}">
                <a16:creationId xmlns:a16="http://schemas.microsoft.com/office/drawing/2014/main" id="{6F313B09-8613-4408-A8B8-9E5C518E91D7}"/>
              </a:ext>
            </a:extLst>
          </p:cNvPr>
          <p:cNvGraphicFramePr>
            <a:graphicFrameLocks/>
          </p:cNvGraphicFramePr>
          <p:nvPr>
            <p:extLst>
              <p:ext uri="{D42A27DB-BD31-4B8C-83A1-F6EECF244321}">
                <p14:modId xmlns:p14="http://schemas.microsoft.com/office/powerpoint/2010/main" val="3296987482"/>
              </p:ext>
            </p:extLst>
          </p:nvPr>
        </p:nvGraphicFramePr>
        <p:xfrm>
          <a:off x="2427345" y="2027985"/>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FE4B2EA7-1428-4768-9698-B90725FFB806}"/>
              </a:ext>
            </a:extLst>
          </p:cNvPr>
          <p:cNvSpPr txBox="1"/>
          <p:nvPr/>
        </p:nvSpPr>
        <p:spPr>
          <a:xfrm>
            <a:off x="5940152" y="3008565"/>
            <a:ext cx="2599359" cy="369332"/>
          </a:xfrm>
          <a:prstGeom prst="rect">
            <a:avLst/>
          </a:prstGeom>
          <a:noFill/>
        </p:spPr>
        <p:txBody>
          <a:bodyPr wrap="square" rtlCol="0">
            <a:spAutoFit/>
          </a:bodyPr>
          <a:lstStyle/>
          <a:p>
            <a:pPr algn="ctr"/>
            <a:r>
              <a:rPr lang="en-GB" dirty="0">
                <a:solidFill>
                  <a:schemeClr val="tx2"/>
                </a:solidFill>
              </a:rPr>
              <a:t>Online learning</a:t>
            </a:r>
          </a:p>
        </p:txBody>
      </p:sp>
      <p:sp>
        <p:nvSpPr>
          <p:cNvPr id="18" name="TextBox 17">
            <a:extLst>
              <a:ext uri="{FF2B5EF4-FFF2-40B4-BE49-F238E27FC236}">
                <a16:creationId xmlns:a16="http://schemas.microsoft.com/office/drawing/2014/main" id="{7D4D7EC5-019A-41F9-96F3-D39062542884}"/>
              </a:ext>
            </a:extLst>
          </p:cNvPr>
          <p:cNvSpPr txBox="1"/>
          <p:nvPr/>
        </p:nvSpPr>
        <p:spPr>
          <a:xfrm>
            <a:off x="5886096" y="5405982"/>
            <a:ext cx="2599359" cy="646331"/>
          </a:xfrm>
          <a:prstGeom prst="rect">
            <a:avLst/>
          </a:prstGeom>
          <a:noFill/>
        </p:spPr>
        <p:txBody>
          <a:bodyPr wrap="square" rtlCol="0">
            <a:spAutoFit/>
          </a:bodyPr>
          <a:lstStyle/>
          <a:p>
            <a:pPr algn="ctr"/>
            <a:r>
              <a:rPr lang="en-GB" dirty="0">
                <a:solidFill>
                  <a:schemeClr val="tx2"/>
                </a:solidFill>
              </a:rPr>
              <a:t>Attend college or training provider</a:t>
            </a:r>
          </a:p>
        </p:txBody>
      </p:sp>
      <p:sp>
        <p:nvSpPr>
          <p:cNvPr id="19" name="TextBox 18">
            <a:extLst>
              <a:ext uri="{FF2B5EF4-FFF2-40B4-BE49-F238E27FC236}">
                <a16:creationId xmlns:a16="http://schemas.microsoft.com/office/drawing/2014/main" id="{1BC469F9-5BCB-4980-B0CC-22BE911F761C}"/>
              </a:ext>
            </a:extLst>
          </p:cNvPr>
          <p:cNvSpPr txBox="1"/>
          <p:nvPr/>
        </p:nvSpPr>
        <p:spPr>
          <a:xfrm>
            <a:off x="572541" y="5337346"/>
            <a:ext cx="2599359" cy="369332"/>
          </a:xfrm>
          <a:prstGeom prst="rect">
            <a:avLst/>
          </a:prstGeom>
          <a:noFill/>
        </p:spPr>
        <p:txBody>
          <a:bodyPr wrap="square" rtlCol="0">
            <a:spAutoFit/>
          </a:bodyPr>
          <a:lstStyle/>
          <a:p>
            <a:pPr algn="ctr"/>
            <a:r>
              <a:rPr lang="en-GB" dirty="0">
                <a:solidFill>
                  <a:schemeClr val="tx2"/>
                </a:solidFill>
              </a:rPr>
              <a:t>Classroom learning</a:t>
            </a:r>
          </a:p>
        </p:txBody>
      </p:sp>
      <p:sp>
        <p:nvSpPr>
          <p:cNvPr id="20" name="TextBox 19">
            <a:extLst>
              <a:ext uri="{FF2B5EF4-FFF2-40B4-BE49-F238E27FC236}">
                <a16:creationId xmlns:a16="http://schemas.microsoft.com/office/drawing/2014/main" id="{B5DFF4F2-1FE5-4555-AF63-A5B9965957E8}"/>
              </a:ext>
            </a:extLst>
          </p:cNvPr>
          <p:cNvSpPr txBox="1"/>
          <p:nvPr/>
        </p:nvSpPr>
        <p:spPr>
          <a:xfrm>
            <a:off x="604490" y="3026749"/>
            <a:ext cx="2599359" cy="369332"/>
          </a:xfrm>
          <a:prstGeom prst="rect">
            <a:avLst/>
          </a:prstGeom>
          <a:noFill/>
        </p:spPr>
        <p:txBody>
          <a:bodyPr wrap="square" rtlCol="0">
            <a:spAutoFit/>
          </a:bodyPr>
          <a:lstStyle/>
          <a:p>
            <a:pPr algn="ctr"/>
            <a:r>
              <a:rPr lang="en-GB" dirty="0">
                <a:solidFill>
                  <a:schemeClr val="tx2"/>
                </a:solidFill>
              </a:rPr>
              <a:t>Workplace learning</a:t>
            </a:r>
          </a:p>
        </p:txBody>
      </p:sp>
      <p:sp>
        <p:nvSpPr>
          <p:cNvPr id="21" name="TextBox 20">
            <a:extLst>
              <a:ext uri="{FF2B5EF4-FFF2-40B4-BE49-F238E27FC236}">
                <a16:creationId xmlns:a16="http://schemas.microsoft.com/office/drawing/2014/main" id="{ABA97EAB-417D-419C-BDB0-1D741C10F502}"/>
              </a:ext>
            </a:extLst>
          </p:cNvPr>
          <p:cNvSpPr txBox="1"/>
          <p:nvPr/>
        </p:nvSpPr>
        <p:spPr>
          <a:xfrm>
            <a:off x="3257905" y="3429000"/>
            <a:ext cx="2599359" cy="923330"/>
          </a:xfrm>
          <a:prstGeom prst="rect">
            <a:avLst/>
          </a:prstGeom>
          <a:noFill/>
        </p:spPr>
        <p:txBody>
          <a:bodyPr wrap="square" rtlCol="0">
            <a:spAutoFit/>
          </a:bodyPr>
          <a:lstStyle/>
          <a:p>
            <a:pPr algn="ctr"/>
            <a:r>
              <a:rPr lang="en-GB" dirty="0">
                <a:solidFill>
                  <a:schemeClr val="bg1"/>
                </a:solidFill>
              </a:rPr>
              <a:t>20% of your paid time for off-the-job </a:t>
            </a:r>
          </a:p>
          <a:p>
            <a:pPr algn="ctr"/>
            <a:r>
              <a:rPr lang="en-GB" dirty="0">
                <a:solidFill>
                  <a:schemeClr val="bg1"/>
                </a:solidFill>
              </a:rPr>
              <a:t>learning</a:t>
            </a:r>
          </a:p>
        </p:txBody>
      </p:sp>
      <p:pic>
        <p:nvPicPr>
          <p:cNvPr id="7" name="Picture 6" descr="A picture containing person, man, standing, building&#10;&#10;Description automatically generated">
            <a:extLst>
              <a:ext uri="{FF2B5EF4-FFF2-40B4-BE49-F238E27FC236}">
                <a16:creationId xmlns:a16="http://schemas.microsoft.com/office/drawing/2014/main" id="{5A462B27-5500-4D8C-B7F8-71E45FBF3F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308" y="1151322"/>
            <a:ext cx="2626506" cy="18572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164758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81000" y="2643851"/>
            <a:ext cx="2209800" cy="2438400"/>
          </a:xfrm>
          <a:prstGeom prst="rect">
            <a:avLst/>
          </a:prstGeom>
          <a:noFill/>
          <a:ln w="3810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p:cNvSpPr/>
          <p:nvPr/>
        </p:nvSpPr>
        <p:spPr>
          <a:xfrm>
            <a:off x="2819398" y="3130044"/>
            <a:ext cx="6019800" cy="400406"/>
          </a:xfrm>
          <a:prstGeom prst="rect">
            <a:avLst/>
          </a:prstGeom>
          <a:noFill/>
          <a:ln w="3810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Work full time and study part-time</a:t>
            </a:r>
          </a:p>
        </p:txBody>
      </p:sp>
      <p:sp>
        <p:nvSpPr>
          <p:cNvPr id="39" name="TextBox 38"/>
          <p:cNvSpPr txBox="1"/>
          <p:nvPr/>
        </p:nvSpPr>
        <p:spPr>
          <a:xfrm>
            <a:off x="392573" y="4462854"/>
            <a:ext cx="22097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Lato" panose="020F0502020204030203" pitchFamily="34" charset="0"/>
                <a:ea typeface="Lato" panose="020F0502020204030203" pitchFamily="34" charset="0"/>
                <a:cs typeface="Lato" panose="020F0502020204030203" pitchFamily="34" charset="0"/>
              </a:rPr>
              <a:t>100</a:t>
            </a:r>
            <a:r>
              <a:rPr kumimoji="0" lang="en-US" sz="18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UNIVERSITIES</a:t>
            </a:r>
          </a:p>
        </p:txBody>
      </p:sp>
      <p:grpSp>
        <p:nvGrpSpPr>
          <p:cNvPr id="42" name="Group 41"/>
          <p:cNvGrpSpPr/>
          <p:nvPr/>
        </p:nvGrpSpPr>
        <p:grpSpPr>
          <a:xfrm>
            <a:off x="2743200" y="1844824"/>
            <a:ext cx="6477000" cy="1324436"/>
            <a:chOff x="2743200" y="1123950"/>
            <a:chExt cx="6477000" cy="1324436"/>
          </a:xfrm>
        </p:grpSpPr>
        <p:sp>
          <p:nvSpPr>
            <p:cNvPr id="43" name="TextBox 42"/>
            <p:cNvSpPr txBox="1"/>
            <p:nvPr/>
          </p:nvSpPr>
          <p:spPr>
            <a:xfrm>
              <a:off x="2743200" y="1123950"/>
              <a:ext cx="6477000" cy="7771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50" b="0" i="0" u="none" strike="noStrike" kern="1200" cap="none" spc="-150" normalizeH="0" baseline="0" noProof="0" dirty="0">
                  <a:ln>
                    <a:noFill/>
                  </a:ln>
                  <a:solidFill>
                    <a:srgbClr val="000000"/>
                  </a:solidFill>
                  <a:effectLst/>
                  <a:uLnTx/>
                  <a:uFillTx/>
                  <a:latin typeface="Montserrat" panose="02000505000000020004" pitchFamily="2" charset="0"/>
                  <a:ea typeface="+mn-ea"/>
                  <a:cs typeface="+mn-cs"/>
                </a:rPr>
                <a:t>HIGHER AND DEGREE</a:t>
              </a:r>
              <a:endParaRPr kumimoji="0" lang="en-US" sz="5100" b="0" i="0" u="none" strike="noStrike" kern="1200" cap="none" spc="-150" normalizeH="0" baseline="0" noProof="0" dirty="0">
                <a:ln>
                  <a:noFill/>
                </a:ln>
                <a:solidFill>
                  <a:srgbClr val="000000"/>
                </a:solidFill>
                <a:effectLst/>
                <a:uLnTx/>
                <a:uFillTx/>
                <a:latin typeface="Montserrat" panose="02000505000000020004" pitchFamily="2" charset="0"/>
                <a:ea typeface="+mn-ea"/>
                <a:cs typeface="+mn-cs"/>
              </a:endParaRPr>
            </a:p>
          </p:txBody>
        </p:sp>
        <p:sp>
          <p:nvSpPr>
            <p:cNvPr id="45" name="TextBox 44"/>
            <p:cNvSpPr txBox="1"/>
            <p:nvPr/>
          </p:nvSpPr>
          <p:spPr>
            <a:xfrm>
              <a:off x="2743200" y="1571223"/>
              <a:ext cx="6477000"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100" b="0" i="0" u="none" strike="noStrike" kern="1200" cap="none" spc="-150" normalizeH="0" baseline="0" noProof="0" dirty="0">
                  <a:ln>
                    <a:noFill/>
                  </a:ln>
                  <a:solidFill>
                    <a:srgbClr val="000000"/>
                  </a:solidFill>
                  <a:effectLst/>
                  <a:uLnTx/>
                  <a:uFillTx/>
                  <a:latin typeface="Montserrat" panose="02000505000000020004" pitchFamily="2" charset="0"/>
                  <a:ea typeface="+mn-ea"/>
                  <a:cs typeface="+mn-cs"/>
                </a:rPr>
                <a:t>APPRENTICESHIPS</a:t>
              </a:r>
            </a:p>
          </p:txBody>
        </p:sp>
      </p:grpSp>
      <p:grpSp>
        <p:nvGrpSpPr>
          <p:cNvPr id="2" name="Group 1"/>
          <p:cNvGrpSpPr/>
          <p:nvPr/>
        </p:nvGrpSpPr>
        <p:grpSpPr>
          <a:xfrm>
            <a:off x="2819398" y="4001864"/>
            <a:ext cx="990602" cy="900186"/>
            <a:chOff x="2819398" y="3052390"/>
            <a:chExt cx="990602" cy="900186"/>
          </a:xfrm>
        </p:grpSpPr>
        <p:sp>
          <p:nvSpPr>
            <p:cNvPr id="40" name="TextBox 39"/>
            <p:cNvSpPr txBox="1"/>
            <p:nvPr/>
          </p:nvSpPr>
          <p:spPr>
            <a:xfrm>
              <a:off x="2819398" y="3675577"/>
              <a:ext cx="9906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8FD1"/>
                  </a:solidFill>
                  <a:effectLst/>
                  <a:uLnTx/>
                  <a:uFillTx/>
                  <a:latin typeface="Lato" panose="020F0502020204030203" pitchFamily="34" charset="0"/>
                  <a:ea typeface="Lato" panose="020F0502020204030203" pitchFamily="34" charset="0"/>
                  <a:cs typeface="Lato" panose="020F0502020204030203" pitchFamily="34" charset="0"/>
                </a:rPr>
                <a:t>Learning</a:t>
              </a:r>
            </a:p>
          </p:txBody>
        </p:sp>
        <p:sp>
          <p:nvSpPr>
            <p:cNvPr id="50" name="Freeform 52"/>
            <p:cNvSpPr>
              <a:spLocks noEditPoints="1"/>
            </p:cNvSpPr>
            <p:nvPr/>
          </p:nvSpPr>
          <p:spPr bwMode="auto">
            <a:xfrm>
              <a:off x="3163730" y="3052390"/>
              <a:ext cx="301938" cy="412350"/>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rgbClr val="2F8FD1"/>
            </a:solidFill>
            <a:ln w="9525">
              <a:solidFill>
                <a:srgbClr val="2F8FD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16D22"/>
                </a:solidFill>
                <a:effectLst/>
                <a:uLnTx/>
                <a:uFillTx/>
                <a:latin typeface="Arial"/>
                <a:ea typeface="+mn-ea"/>
                <a:cs typeface="+mn-cs"/>
              </a:endParaRPr>
            </a:p>
          </p:txBody>
        </p:sp>
      </p:grpSp>
      <p:grpSp>
        <p:nvGrpSpPr>
          <p:cNvPr id="3" name="Group 2"/>
          <p:cNvGrpSpPr/>
          <p:nvPr/>
        </p:nvGrpSpPr>
        <p:grpSpPr>
          <a:xfrm>
            <a:off x="3809998" y="4017544"/>
            <a:ext cx="990602" cy="884507"/>
            <a:chOff x="3809998" y="3068069"/>
            <a:chExt cx="990602" cy="884507"/>
          </a:xfrm>
        </p:grpSpPr>
        <p:sp>
          <p:nvSpPr>
            <p:cNvPr id="41" name="TextBox 40"/>
            <p:cNvSpPr txBox="1"/>
            <p:nvPr/>
          </p:nvSpPr>
          <p:spPr>
            <a:xfrm>
              <a:off x="3809998" y="3675577"/>
              <a:ext cx="9906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8FD1"/>
                  </a:solidFill>
                  <a:effectLst/>
                  <a:uLnTx/>
                  <a:uFillTx/>
                  <a:latin typeface="Lato" panose="020F0502020204030203" pitchFamily="34" charset="0"/>
                  <a:ea typeface="Lato" panose="020F0502020204030203" pitchFamily="34" charset="0"/>
                  <a:cs typeface="Lato" panose="020F0502020204030203" pitchFamily="34" charset="0"/>
                </a:rPr>
                <a:t>Salary</a:t>
              </a:r>
            </a:p>
          </p:txBody>
        </p:sp>
        <p:sp>
          <p:nvSpPr>
            <p:cNvPr id="51" name="Freeform 50"/>
            <p:cNvSpPr>
              <a:spLocks noEditPoints="1"/>
            </p:cNvSpPr>
            <p:nvPr/>
          </p:nvSpPr>
          <p:spPr bwMode="auto">
            <a:xfrm>
              <a:off x="4119986" y="3068069"/>
              <a:ext cx="370626" cy="3789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2F8FD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16D22"/>
                </a:solidFill>
                <a:effectLst/>
                <a:uLnTx/>
                <a:uFillTx/>
                <a:latin typeface="Arial"/>
                <a:ea typeface="+mn-ea"/>
                <a:cs typeface="+mn-cs"/>
              </a:endParaRPr>
            </a:p>
          </p:txBody>
        </p:sp>
      </p:grpSp>
      <p:grpSp>
        <p:nvGrpSpPr>
          <p:cNvPr id="4" name="Group 3"/>
          <p:cNvGrpSpPr/>
          <p:nvPr/>
        </p:nvGrpSpPr>
        <p:grpSpPr>
          <a:xfrm>
            <a:off x="4838699" y="4048140"/>
            <a:ext cx="990602" cy="853910"/>
            <a:chOff x="4838699" y="3098666"/>
            <a:chExt cx="990602" cy="853910"/>
          </a:xfrm>
        </p:grpSpPr>
        <p:sp>
          <p:nvSpPr>
            <p:cNvPr id="46" name="TextBox 45"/>
            <p:cNvSpPr txBox="1"/>
            <p:nvPr/>
          </p:nvSpPr>
          <p:spPr>
            <a:xfrm>
              <a:off x="4838699" y="3675577"/>
              <a:ext cx="9906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8FD1"/>
                  </a:solidFill>
                  <a:effectLst/>
                  <a:uLnTx/>
                  <a:uFillTx/>
                  <a:latin typeface="Lato" panose="020F0502020204030203" pitchFamily="34" charset="0"/>
                  <a:ea typeface="Lato" panose="020F0502020204030203" pitchFamily="34" charset="0"/>
                  <a:cs typeface="Lato" panose="020F0502020204030203" pitchFamily="34" charset="0"/>
                </a:rPr>
                <a:t>No Debt</a:t>
              </a:r>
            </a:p>
          </p:txBody>
        </p:sp>
        <p:sp>
          <p:nvSpPr>
            <p:cNvPr id="52" name="Freeform 111"/>
            <p:cNvSpPr>
              <a:spLocks noEditPoints="1"/>
            </p:cNvSpPr>
            <p:nvPr/>
          </p:nvSpPr>
          <p:spPr bwMode="auto">
            <a:xfrm>
              <a:off x="5176271" y="3098666"/>
              <a:ext cx="315458" cy="317714"/>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2F8FD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E16D22"/>
                </a:solidFill>
                <a:effectLst/>
                <a:uLnTx/>
                <a:uFillTx/>
                <a:latin typeface="Arial"/>
                <a:ea typeface="+mn-ea"/>
                <a:cs typeface="+mn-cs"/>
              </a:endParaRPr>
            </a:p>
          </p:txBody>
        </p:sp>
      </p:grpSp>
      <p:grpSp>
        <p:nvGrpSpPr>
          <p:cNvPr id="7" name="Group 6"/>
          <p:cNvGrpSpPr/>
          <p:nvPr/>
        </p:nvGrpSpPr>
        <p:grpSpPr>
          <a:xfrm>
            <a:off x="5829299" y="4048344"/>
            <a:ext cx="990602" cy="853707"/>
            <a:chOff x="5829299" y="3098869"/>
            <a:chExt cx="990602" cy="853707"/>
          </a:xfrm>
        </p:grpSpPr>
        <p:sp>
          <p:nvSpPr>
            <p:cNvPr id="47" name="TextBox 46"/>
            <p:cNvSpPr txBox="1"/>
            <p:nvPr/>
          </p:nvSpPr>
          <p:spPr>
            <a:xfrm>
              <a:off x="5829299" y="3675577"/>
              <a:ext cx="9906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8FD1"/>
                  </a:solidFill>
                  <a:effectLst/>
                  <a:uLnTx/>
                  <a:uFillTx/>
                  <a:latin typeface="Lato" panose="020F0502020204030203" pitchFamily="34" charset="0"/>
                  <a:ea typeface="Lato" panose="020F0502020204030203" pitchFamily="34" charset="0"/>
                  <a:cs typeface="Lato" panose="020F0502020204030203" pitchFamily="34" charset="0"/>
                </a:rPr>
                <a:t>NUS</a:t>
              </a:r>
            </a:p>
          </p:txBody>
        </p:sp>
        <p:sp>
          <p:nvSpPr>
            <p:cNvPr id="53" name="Freeform 60"/>
            <p:cNvSpPr>
              <a:spLocks noEditPoints="1"/>
            </p:cNvSpPr>
            <p:nvPr/>
          </p:nvSpPr>
          <p:spPr bwMode="auto">
            <a:xfrm>
              <a:off x="6127212" y="3098869"/>
              <a:ext cx="394776" cy="272728"/>
            </a:xfrm>
            <a:custGeom>
              <a:avLst/>
              <a:gdLst>
                <a:gd name="T0" fmla="*/ 396429 w 256"/>
                <a:gd name="T1" fmla="*/ 287338 h 176"/>
                <a:gd name="T2" fmla="*/ 19496 w 256"/>
                <a:gd name="T3" fmla="*/ 287338 h 176"/>
                <a:gd name="T4" fmla="*/ 0 w 256"/>
                <a:gd name="T5" fmla="*/ 267747 h 176"/>
                <a:gd name="T6" fmla="*/ 0 w 256"/>
                <a:gd name="T7" fmla="*/ 117547 h 176"/>
                <a:gd name="T8" fmla="*/ 415925 w 256"/>
                <a:gd name="T9" fmla="*/ 117547 h 176"/>
                <a:gd name="T10" fmla="*/ 415925 w 256"/>
                <a:gd name="T11" fmla="*/ 267747 h 176"/>
                <a:gd name="T12" fmla="*/ 396429 w 256"/>
                <a:gd name="T13" fmla="*/ 287338 h 176"/>
                <a:gd name="T14" fmla="*/ 38993 w 256"/>
                <a:gd name="T15" fmla="*/ 248156 h 176"/>
                <a:gd name="T16" fmla="*/ 116979 w 256"/>
                <a:gd name="T17" fmla="*/ 248156 h 176"/>
                <a:gd name="T18" fmla="*/ 116979 w 256"/>
                <a:gd name="T19" fmla="*/ 228564 h 176"/>
                <a:gd name="T20" fmla="*/ 38993 w 256"/>
                <a:gd name="T21" fmla="*/ 228564 h 176"/>
                <a:gd name="T22" fmla="*/ 38993 w 256"/>
                <a:gd name="T23" fmla="*/ 248156 h 176"/>
                <a:gd name="T24" fmla="*/ 233958 w 256"/>
                <a:gd name="T25" fmla="*/ 189382 h 176"/>
                <a:gd name="T26" fmla="*/ 38993 w 256"/>
                <a:gd name="T27" fmla="*/ 189382 h 176"/>
                <a:gd name="T28" fmla="*/ 38993 w 256"/>
                <a:gd name="T29" fmla="*/ 208973 h 176"/>
                <a:gd name="T30" fmla="*/ 233958 w 256"/>
                <a:gd name="T31" fmla="*/ 208973 h 176"/>
                <a:gd name="T32" fmla="*/ 233958 w 256"/>
                <a:gd name="T33" fmla="*/ 189382 h 176"/>
                <a:gd name="T34" fmla="*/ 0 w 256"/>
                <a:gd name="T35" fmla="*/ 19591 h 176"/>
                <a:gd name="T36" fmla="*/ 19496 w 256"/>
                <a:gd name="T37" fmla="*/ 0 h 176"/>
                <a:gd name="T38" fmla="*/ 396429 w 256"/>
                <a:gd name="T39" fmla="*/ 0 h 176"/>
                <a:gd name="T40" fmla="*/ 415925 w 256"/>
                <a:gd name="T41" fmla="*/ 19591 h 176"/>
                <a:gd name="T42" fmla="*/ 415925 w 256"/>
                <a:gd name="T43" fmla="*/ 78365 h 176"/>
                <a:gd name="T44" fmla="*/ 0 w 256"/>
                <a:gd name="T45" fmla="*/ 78365 h 176"/>
                <a:gd name="T46" fmla="*/ 0 w 256"/>
                <a:gd name="T47" fmla="*/ 19591 h 1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6" h="176">
                  <a:moveTo>
                    <a:pt x="244" y="176"/>
                  </a:moveTo>
                  <a:cubicBezTo>
                    <a:pt x="12" y="176"/>
                    <a:pt x="12" y="176"/>
                    <a:pt x="12" y="176"/>
                  </a:cubicBezTo>
                  <a:cubicBezTo>
                    <a:pt x="5" y="176"/>
                    <a:pt x="0" y="171"/>
                    <a:pt x="0" y="164"/>
                  </a:cubicBezTo>
                  <a:cubicBezTo>
                    <a:pt x="0" y="72"/>
                    <a:pt x="0" y="72"/>
                    <a:pt x="0" y="72"/>
                  </a:cubicBezTo>
                  <a:cubicBezTo>
                    <a:pt x="256" y="72"/>
                    <a:pt x="256" y="72"/>
                    <a:pt x="256" y="72"/>
                  </a:cubicBezTo>
                  <a:cubicBezTo>
                    <a:pt x="256" y="164"/>
                    <a:pt x="256" y="164"/>
                    <a:pt x="256" y="164"/>
                  </a:cubicBezTo>
                  <a:cubicBezTo>
                    <a:pt x="256" y="171"/>
                    <a:pt x="251" y="176"/>
                    <a:pt x="244" y="176"/>
                  </a:cubicBezTo>
                  <a:moveTo>
                    <a:pt x="24" y="152"/>
                  </a:moveTo>
                  <a:cubicBezTo>
                    <a:pt x="72" y="152"/>
                    <a:pt x="72" y="152"/>
                    <a:pt x="72" y="152"/>
                  </a:cubicBezTo>
                  <a:cubicBezTo>
                    <a:pt x="72" y="140"/>
                    <a:pt x="72" y="140"/>
                    <a:pt x="72" y="140"/>
                  </a:cubicBezTo>
                  <a:cubicBezTo>
                    <a:pt x="24" y="140"/>
                    <a:pt x="24" y="140"/>
                    <a:pt x="24" y="140"/>
                  </a:cubicBezTo>
                  <a:lnTo>
                    <a:pt x="24" y="152"/>
                  </a:lnTo>
                  <a:close/>
                  <a:moveTo>
                    <a:pt x="144" y="116"/>
                  </a:moveTo>
                  <a:cubicBezTo>
                    <a:pt x="24" y="116"/>
                    <a:pt x="24" y="116"/>
                    <a:pt x="24" y="116"/>
                  </a:cubicBezTo>
                  <a:cubicBezTo>
                    <a:pt x="24" y="128"/>
                    <a:pt x="24" y="128"/>
                    <a:pt x="24" y="128"/>
                  </a:cubicBezTo>
                  <a:cubicBezTo>
                    <a:pt x="144" y="128"/>
                    <a:pt x="144" y="128"/>
                    <a:pt x="144" y="128"/>
                  </a:cubicBezTo>
                  <a:lnTo>
                    <a:pt x="144" y="116"/>
                  </a:lnTo>
                  <a:close/>
                  <a:moveTo>
                    <a:pt x="0" y="12"/>
                  </a:moveTo>
                  <a:cubicBezTo>
                    <a:pt x="0" y="5"/>
                    <a:pt x="5" y="0"/>
                    <a:pt x="12" y="0"/>
                  </a:cubicBezTo>
                  <a:cubicBezTo>
                    <a:pt x="244" y="0"/>
                    <a:pt x="244" y="0"/>
                    <a:pt x="244" y="0"/>
                  </a:cubicBezTo>
                  <a:cubicBezTo>
                    <a:pt x="251" y="0"/>
                    <a:pt x="256" y="5"/>
                    <a:pt x="256" y="12"/>
                  </a:cubicBezTo>
                  <a:cubicBezTo>
                    <a:pt x="256" y="48"/>
                    <a:pt x="256" y="48"/>
                    <a:pt x="256" y="48"/>
                  </a:cubicBezTo>
                  <a:cubicBezTo>
                    <a:pt x="0" y="48"/>
                    <a:pt x="0" y="48"/>
                    <a:pt x="0" y="48"/>
                  </a:cubicBezTo>
                  <a:lnTo>
                    <a:pt x="0" y="12"/>
                  </a:lnTo>
                  <a:close/>
                </a:path>
              </a:pathLst>
            </a:custGeom>
            <a:solidFill>
              <a:srgbClr val="2F8FD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E16D22"/>
                </a:solidFill>
                <a:effectLst/>
                <a:uLnTx/>
                <a:uFillTx/>
                <a:latin typeface="Arial"/>
                <a:ea typeface="+mn-ea"/>
                <a:cs typeface="+mn-cs"/>
              </a:endParaRPr>
            </a:p>
          </p:txBody>
        </p:sp>
      </p:grpSp>
      <p:grpSp>
        <p:nvGrpSpPr>
          <p:cNvPr id="8" name="Group 7"/>
          <p:cNvGrpSpPr/>
          <p:nvPr/>
        </p:nvGrpSpPr>
        <p:grpSpPr>
          <a:xfrm>
            <a:off x="6834856" y="4025894"/>
            <a:ext cx="990602" cy="860768"/>
            <a:chOff x="6834856" y="3076419"/>
            <a:chExt cx="990602" cy="860768"/>
          </a:xfrm>
        </p:grpSpPr>
        <p:sp>
          <p:nvSpPr>
            <p:cNvPr id="48" name="TextBox 47"/>
            <p:cNvSpPr txBox="1"/>
            <p:nvPr/>
          </p:nvSpPr>
          <p:spPr>
            <a:xfrm>
              <a:off x="6834856" y="3675577"/>
              <a:ext cx="99060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F8FD1"/>
                  </a:solidFill>
                  <a:effectLst/>
                  <a:uLnTx/>
                  <a:uFillTx/>
                  <a:latin typeface="Lato" panose="020F0502020204030203" pitchFamily="34" charset="0"/>
                  <a:ea typeface="Lato" panose="020F0502020204030203" pitchFamily="34" charset="0"/>
                  <a:cs typeface="Lato" panose="020F0502020204030203" pitchFamily="34" charset="0"/>
                </a:rPr>
                <a:t>Experience</a:t>
              </a:r>
            </a:p>
          </p:txBody>
        </p:sp>
        <p:sp>
          <p:nvSpPr>
            <p:cNvPr id="54" name="Freeform 23"/>
            <p:cNvSpPr>
              <a:spLocks noEditPoints="1"/>
            </p:cNvSpPr>
            <p:nvPr/>
          </p:nvSpPr>
          <p:spPr bwMode="auto">
            <a:xfrm>
              <a:off x="7125109" y="3076419"/>
              <a:ext cx="410096" cy="340246"/>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2F8FD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E16D22"/>
                </a:solidFill>
                <a:effectLst/>
                <a:uLnTx/>
                <a:uFillTx/>
                <a:latin typeface="Arial"/>
                <a:ea typeface="+mn-ea"/>
                <a:cs typeface="+mn-cs"/>
              </a:endParaRPr>
            </a:p>
          </p:txBody>
        </p:sp>
      </p:grpSp>
      <p:grpSp>
        <p:nvGrpSpPr>
          <p:cNvPr id="9" name="Group 8"/>
          <p:cNvGrpSpPr/>
          <p:nvPr/>
        </p:nvGrpSpPr>
        <p:grpSpPr>
          <a:xfrm>
            <a:off x="7825456" y="4025894"/>
            <a:ext cx="990602" cy="876157"/>
            <a:chOff x="7825456" y="3076419"/>
            <a:chExt cx="990602" cy="876157"/>
          </a:xfrm>
        </p:grpSpPr>
        <p:sp>
          <p:nvSpPr>
            <p:cNvPr id="49" name="TextBox 48"/>
            <p:cNvSpPr txBox="1"/>
            <p:nvPr/>
          </p:nvSpPr>
          <p:spPr>
            <a:xfrm>
              <a:off x="7825456" y="3675577"/>
              <a:ext cx="9906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8FD1"/>
                  </a:solidFill>
                  <a:effectLst/>
                  <a:uLnTx/>
                  <a:uFillTx/>
                  <a:latin typeface="Lato" panose="020F0502020204030203" pitchFamily="34" charset="0"/>
                  <a:ea typeface="Lato" panose="020F0502020204030203" pitchFamily="34" charset="0"/>
                  <a:cs typeface="Lato" panose="020F0502020204030203" pitchFamily="34" charset="0"/>
                </a:rPr>
                <a:t>4-6 Years</a:t>
              </a:r>
            </a:p>
          </p:txBody>
        </p:sp>
        <p:grpSp>
          <p:nvGrpSpPr>
            <p:cNvPr id="55" name="Group 115"/>
            <p:cNvGrpSpPr/>
            <p:nvPr/>
          </p:nvGrpSpPr>
          <p:grpSpPr>
            <a:xfrm>
              <a:off x="8078307" y="3076419"/>
              <a:ext cx="484900" cy="406000"/>
              <a:chOff x="2951142" y="2589225"/>
              <a:chExt cx="468313" cy="392113"/>
            </a:xfrm>
            <a:solidFill>
              <a:srgbClr val="F6510A"/>
            </a:solidFill>
          </p:grpSpPr>
          <p:sp>
            <p:nvSpPr>
              <p:cNvPr id="56" name="Freeform 13"/>
              <p:cNvSpPr>
                <a:spLocks noEditPoints="1"/>
              </p:cNvSpPr>
              <p:nvPr/>
            </p:nvSpPr>
            <p:spPr bwMode="auto">
              <a:xfrm>
                <a:off x="2951142" y="2646375"/>
                <a:ext cx="284163" cy="284163"/>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solidFill>
                <a:srgbClr val="2F8FD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16D22"/>
                  </a:solidFill>
                  <a:effectLst/>
                  <a:uLnTx/>
                  <a:uFillTx/>
                  <a:latin typeface="Arial"/>
                  <a:ea typeface="+mn-ea"/>
                  <a:cs typeface="+mn-cs"/>
                </a:endParaRPr>
              </a:p>
            </p:txBody>
          </p:sp>
          <p:sp>
            <p:nvSpPr>
              <p:cNvPr id="57" name="Freeform 14"/>
              <p:cNvSpPr>
                <a:spLocks noEditPoints="1"/>
              </p:cNvSpPr>
              <p:nvPr/>
            </p:nvSpPr>
            <p:spPr bwMode="auto">
              <a:xfrm>
                <a:off x="3233717" y="2798775"/>
                <a:ext cx="182563" cy="182563"/>
              </a:xfrm>
              <a:custGeom>
                <a:avLst/>
                <a:gdLst/>
                <a:ahLst/>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l="0" t="0" r="r" b="b"/>
                <a:pathLst>
                  <a:path w="231" h="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solidFill>
                <a:srgbClr val="2F8FD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16D22"/>
                  </a:solidFill>
                  <a:effectLst/>
                  <a:uLnTx/>
                  <a:uFillTx/>
                  <a:latin typeface="Arial"/>
                  <a:ea typeface="+mn-ea"/>
                  <a:cs typeface="+mn-cs"/>
                </a:endParaRPr>
              </a:p>
            </p:txBody>
          </p:sp>
          <p:sp>
            <p:nvSpPr>
              <p:cNvPr id="58" name="Freeform 15"/>
              <p:cNvSpPr>
                <a:spLocks noEditPoints="1"/>
              </p:cNvSpPr>
              <p:nvPr/>
            </p:nvSpPr>
            <p:spPr bwMode="auto">
              <a:xfrm>
                <a:off x="3228955" y="2589225"/>
                <a:ext cx="190500" cy="190500"/>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solidFill>
                <a:srgbClr val="2F8FD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E16D22"/>
                  </a:solidFill>
                  <a:effectLst/>
                  <a:uLnTx/>
                  <a:uFillTx/>
                  <a:latin typeface="Arial"/>
                  <a:ea typeface="+mn-ea"/>
                  <a:cs typeface="+mn-cs"/>
                </a:endParaRPr>
              </a:p>
            </p:txBody>
          </p:sp>
        </p:grpSp>
      </p:grpSp>
      <p:sp>
        <p:nvSpPr>
          <p:cNvPr id="44" name="Title 1">
            <a:extLst>
              <a:ext uri="{FF2B5EF4-FFF2-40B4-BE49-F238E27FC236}">
                <a16:creationId xmlns:a16="http://schemas.microsoft.com/office/drawing/2014/main" id="{A338031B-C3D7-479E-A423-BB14120D533C}"/>
              </a:ext>
            </a:extLst>
          </p:cNvPr>
          <p:cNvSpPr txBox="1">
            <a:spLocks/>
          </p:cNvSpPr>
          <p:nvPr/>
        </p:nvSpPr>
        <p:spPr>
          <a:xfrm>
            <a:off x="359532" y="368660"/>
            <a:ext cx="5724636" cy="800219"/>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2F8FD1"/>
                </a:solidFill>
                <a:effectLst/>
                <a:uLnTx/>
                <a:uFillTx/>
                <a:latin typeface="Arial" pitchFamily="34" charset="0"/>
                <a:ea typeface="+mj-ea"/>
                <a:cs typeface="Arial" pitchFamily="34" charset="0"/>
              </a:rPr>
              <a:t>How do apprenticeships compare to full time university?</a:t>
            </a:r>
          </a:p>
        </p:txBody>
      </p:sp>
      <p:sp>
        <p:nvSpPr>
          <p:cNvPr id="5" name="Right Brace 4">
            <a:extLst>
              <a:ext uri="{FF2B5EF4-FFF2-40B4-BE49-F238E27FC236}">
                <a16:creationId xmlns:a16="http://schemas.microsoft.com/office/drawing/2014/main" id="{865B5ADC-6712-4148-9C63-92DF9A8398AD}"/>
              </a:ext>
            </a:extLst>
          </p:cNvPr>
          <p:cNvSpPr/>
          <p:nvPr/>
        </p:nvSpPr>
        <p:spPr>
          <a:xfrm rot="5400000">
            <a:off x="5605264" y="2765801"/>
            <a:ext cx="431288" cy="5090104"/>
          </a:xfrm>
          <a:prstGeom prst="rightBrace">
            <a:avLst>
              <a:gd name="adj1" fmla="val 8333"/>
              <a:gd name="adj2" fmla="val 50544"/>
            </a:avLst>
          </a:prstGeom>
          <a:solidFill>
            <a:srgbClr val="2F8FD1"/>
          </a:solidFill>
          <a:ln>
            <a:solidFill>
              <a:srgbClr val="2F8FD1"/>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16D22"/>
              </a:solidFill>
              <a:effectLst/>
              <a:uLnTx/>
              <a:uFillTx/>
              <a:latin typeface="Arial"/>
              <a:ea typeface="+mn-ea"/>
              <a:cs typeface="+mn-cs"/>
            </a:endParaRPr>
          </a:p>
        </p:txBody>
      </p:sp>
      <p:sp>
        <p:nvSpPr>
          <p:cNvPr id="6" name="TextBox 5">
            <a:extLst>
              <a:ext uri="{FF2B5EF4-FFF2-40B4-BE49-F238E27FC236}">
                <a16:creationId xmlns:a16="http://schemas.microsoft.com/office/drawing/2014/main" id="{2F4ED1EC-0AA8-4C3D-BE50-A7251EB9F28E}"/>
              </a:ext>
            </a:extLst>
          </p:cNvPr>
          <p:cNvSpPr txBox="1"/>
          <p:nvPr/>
        </p:nvSpPr>
        <p:spPr>
          <a:xfrm>
            <a:off x="3275856" y="5618413"/>
            <a:ext cx="509010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F8FD1"/>
                </a:solidFill>
                <a:effectLst/>
                <a:uLnTx/>
                <a:uFillTx/>
                <a:latin typeface="Arial"/>
                <a:ea typeface="+mn-ea"/>
                <a:cs typeface="+mn-cs"/>
              </a:rPr>
              <a:t>University fees paid by employer and/or government</a:t>
            </a:r>
          </a:p>
        </p:txBody>
      </p:sp>
      <p:sp>
        <p:nvSpPr>
          <p:cNvPr id="35" name="Rectangle 34">
            <a:extLst>
              <a:ext uri="{FF2B5EF4-FFF2-40B4-BE49-F238E27FC236}">
                <a16:creationId xmlns:a16="http://schemas.microsoft.com/office/drawing/2014/main" id="{AF555910-D47E-439A-9D85-447C0408989C}"/>
              </a:ext>
            </a:extLst>
          </p:cNvPr>
          <p:cNvSpPr/>
          <p:nvPr/>
        </p:nvSpPr>
        <p:spPr>
          <a:xfrm>
            <a:off x="2826332" y="3717874"/>
            <a:ext cx="990600" cy="1364377"/>
          </a:xfrm>
          <a:prstGeom prst="rect">
            <a:avLst/>
          </a:prstGeom>
          <a:noFill/>
          <a:ln w="3810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8B8EA5F0-8632-4266-A8AB-903B40274CFC}"/>
              </a:ext>
            </a:extLst>
          </p:cNvPr>
          <p:cNvSpPr/>
          <p:nvPr/>
        </p:nvSpPr>
        <p:spPr>
          <a:xfrm>
            <a:off x="3813633" y="3725097"/>
            <a:ext cx="990600" cy="1364377"/>
          </a:xfrm>
          <a:prstGeom prst="rect">
            <a:avLst/>
          </a:prstGeom>
          <a:noFill/>
          <a:ln w="3810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9F991CDF-D666-42CB-9457-2ED6C83DD464}"/>
              </a:ext>
            </a:extLst>
          </p:cNvPr>
          <p:cNvSpPr/>
          <p:nvPr/>
        </p:nvSpPr>
        <p:spPr>
          <a:xfrm>
            <a:off x="4815555" y="3717874"/>
            <a:ext cx="990600" cy="1364377"/>
          </a:xfrm>
          <a:prstGeom prst="rect">
            <a:avLst/>
          </a:prstGeom>
          <a:noFill/>
          <a:ln w="3810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05EF8EAD-37C3-40A8-BEAF-A7D90F15B1C7}"/>
              </a:ext>
            </a:extLst>
          </p:cNvPr>
          <p:cNvSpPr/>
          <p:nvPr/>
        </p:nvSpPr>
        <p:spPr>
          <a:xfrm>
            <a:off x="5809566" y="3717874"/>
            <a:ext cx="990600" cy="1364377"/>
          </a:xfrm>
          <a:prstGeom prst="rect">
            <a:avLst/>
          </a:prstGeom>
          <a:noFill/>
          <a:ln w="3810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6E0DEEA-8ED2-4266-B18F-CC16B812563B}"/>
              </a:ext>
            </a:extLst>
          </p:cNvPr>
          <p:cNvSpPr/>
          <p:nvPr/>
        </p:nvSpPr>
        <p:spPr>
          <a:xfrm>
            <a:off x="6807258" y="3717874"/>
            <a:ext cx="990600" cy="1364377"/>
          </a:xfrm>
          <a:prstGeom prst="rect">
            <a:avLst/>
          </a:prstGeom>
          <a:noFill/>
          <a:ln w="3810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8E977168-9CB0-4347-87A6-5B88312AEAC5}"/>
              </a:ext>
            </a:extLst>
          </p:cNvPr>
          <p:cNvSpPr/>
          <p:nvPr/>
        </p:nvSpPr>
        <p:spPr>
          <a:xfrm>
            <a:off x="7797858" y="3717874"/>
            <a:ext cx="990600" cy="1364377"/>
          </a:xfrm>
          <a:prstGeom prst="rect">
            <a:avLst/>
          </a:prstGeom>
          <a:noFill/>
          <a:ln w="38100">
            <a:solidFill>
              <a:srgbClr val="2F8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CF18742D-304E-4217-BA69-0A8342DEC986}"/>
              </a:ext>
            </a:extLst>
          </p:cNvPr>
          <p:cNvSpPr/>
          <p:nvPr/>
        </p:nvSpPr>
        <p:spPr>
          <a:xfrm>
            <a:off x="0" y="6720317"/>
            <a:ext cx="9144000" cy="137683"/>
          </a:xfrm>
          <a:prstGeom prst="rect">
            <a:avLst/>
          </a:prstGeom>
          <a:solidFill>
            <a:srgbClr val="258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Graphic 9">
            <a:extLst>
              <a:ext uri="{FF2B5EF4-FFF2-40B4-BE49-F238E27FC236}">
                <a16:creationId xmlns:a16="http://schemas.microsoft.com/office/drawing/2014/main" id="{B1DFC4BE-668F-44DB-A32E-8C5D29E00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562" y="2781395"/>
            <a:ext cx="1674715" cy="1674715"/>
          </a:xfrm>
          <a:prstGeom prst="rect">
            <a:avLst/>
          </a:prstGeom>
        </p:spPr>
      </p:pic>
    </p:spTree>
    <p:extLst>
      <p:ext uri="{BB962C8B-B14F-4D97-AF65-F5344CB8AC3E}">
        <p14:creationId xmlns:p14="http://schemas.microsoft.com/office/powerpoint/2010/main" val="2799489846"/>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up)">
                                      <p:cBhvr>
                                        <p:cTn id="28" dur="500"/>
                                        <p:tgtEl>
                                          <p:spTgt spid="8"/>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ppt_y</p:attrName>
                                        </p:attrNameLst>
                                      </p:cBhvr>
                                      <p:tavLst>
                                        <p:tav tm="0">
                                          <p:val>
                                            <p:strVal val="#ppt_y+#ppt_h*1.125000"/>
                                          </p:val>
                                        </p:tav>
                                        <p:tav tm="100000">
                                          <p:val>
                                            <p:strVal val="#ppt_y"/>
                                          </p:val>
                                        </p:tav>
                                      </p:tavLst>
                                    </p:anim>
                                    <p:animEffect transition="in" filter="wipe(up)">
                                      <p:cBhvr>
                                        <p:cTn id="33" dur="500"/>
                                        <p:tgtEl>
                                          <p:spTgt spid="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wipe(up)">
                                      <p:cBhvr>
                                        <p:cTn id="4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NAS PowerPoint Template Learner">
  <a:themeElements>
    <a:clrScheme name="NAS COLOURS">
      <a:dk1>
        <a:srgbClr val="E16D22"/>
      </a:dk1>
      <a:lt1>
        <a:srgbClr val="FFFFFF"/>
      </a:lt1>
      <a:dk2>
        <a:srgbClr val="000000"/>
      </a:dk2>
      <a:lt2>
        <a:srgbClr val="FFFFFF"/>
      </a:lt2>
      <a:accent1>
        <a:srgbClr val="7F7F7F"/>
      </a:accent1>
      <a:accent2>
        <a:srgbClr val="E16D22"/>
      </a:accent2>
      <a:accent3>
        <a:srgbClr val="000000"/>
      </a:accent3>
      <a:accent4>
        <a:srgbClr val="EDA77A"/>
      </a:accent4>
      <a:accent5>
        <a:srgbClr val="000000"/>
      </a:accent5>
      <a:accent6>
        <a:srgbClr val="FFFFFF"/>
      </a:accent6>
      <a:hlink>
        <a:srgbClr val="FFFFFF"/>
      </a:hlink>
      <a:folHlink>
        <a:srgbClr val="FFFFFF"/>
      </a:folHlink>
    </a:clrScheme>
    <a:fontScheme name="NA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S_PPT_Template-Learner_P4V4.potx" id="{AEE05A5A-DFFB-4020-834E-1422C7D5E20F}" vid="{076FBB11-A5D6-49DF-BE4C-AA47D4F8E2DF}"/>
    </a:ext>
  </a:extLst>
</a:theme>
</file>

<file path=ppt/theme/theme2.xml><?xml version="1.0" encoding="utf-8"?>
<a:theme xmlns:a="http://schemas.openxmlformats.org/drawingml/2006/main" name="1_NAS PowerPoint Template Learner">
  <a:themeElements>
    <a:clrScheme name="NAS COLOURS">
      <a:dk1>
        <a:srgbClr val="E16D22"/>
      </a:dk1>
      <a:lt1>
        <a:srgbClr val="FFFFFF"/>
      </a:lt1>
      <a:dk2>
        <a:srgbClr val="000000"/>
      </a:dk2>
      <a:lt2>
        <a:srgbClr val="FFFFFF"/>
      </a:lt2>
      <a:accent1>
        <a:srgbClr val="7F7F7F"/>
      </a:accent1>
      <a:accent2>
        <a:srgbClr val="E16D22"/>
      </a:accent2>
      <a:accent3>
        <a:srgbClr val="000000"/>
      </a:accent3>
      <a:accent4>
        <a:srgbClr val="EDA77A"/>
      </a:accent4>
      <a:accent5>
        <a:srgbClr val="000000"/>
      </a:accent5>
      <a:accent6>
        <a:srgbClr val="FFFFFF"/>
      </a:accent6>
      <a:hlink>
        <a:srgbClr val="FFFFFF"/>
      </a:hlink>
      <a:folHlink>
        <a:srgbClr val="FFFFFF"/>
      </a:folHlink>
    </a:clrScheme>
    <a:fontScheme name="NA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S_PPT_Template-Learner_P4V4.potx" id="{AEE05A5A-DFFB-4020-834E-1422C7D5E20F}" vid="{076FBB11-A5D6-49DF-BE4C-AA47D4F8E2DF}"/>
    </a:ext>
  </a:extLst>
</a:theme>
</file>

<file path=ppt/theme/theme3.xml><?xml version="1.0" encoding="utf-8"?>
<a:theme xmlns:a="http://schemas.openxmlformats.org/drawingml/2006/main" name="2_NAS PowerPoint Template Learner">
  <a:themeElements>
    <a:clrScheme name="NAS COLOURS">
      <a:dk1>
        <a:srgbClr val="E16D22"/>
      </a:dk1>
      <a:lt1>
        <a:srgbClr val="FFFFFF"/>
      </a:lt1>
      <a:dk2>
        <a:srgbClr val="000000"/>
      </a:dk2>
      <a:lt2>
        <a:srgbClr val="FFFFFF"/>
      </a:lt2>
      <a:accent1>
        <a:srgbClr val="7F7F7F"/>
      </a:accent1>
      <a:accent2>
        <a:srgbClr val="E16D22"/>
      </a:accent2>
      <a:accent3>
        <a:srgbClr val="000000"/>
      </a:accent3>
      <a:accent4>
        <a:srgbClr val="EDA77A"/>
      </a:accent4>
      <a:accent5>
        <a:srgbClr val="000000"/>
      </a:accent5>
      <a:accent6>
        <a:srgbClr val="FFFFFF"/>
      </a:accent6>
      <a:hlink>
        <a:srgbClr val="FFFFFF"/>
      </a:hlink>
      <a:folHlink>
        <a:srgbClr val="FFFFFF"/>
      </a:folHlink>
    </a:clrScheme>
    <a:fontScheme name="NA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S_PPT_Template-Learner_P4V4.potx" id="{AEE05A5A-DFFB-4020-834E-1422C7D5E20F}" vid="{076FBB11-A5D6-49DF-BE4C-AA47D4F8E2DF}"/>
    </a:ext>
  </a:extLst>
</a:theme>
</file>

<file path=ppt/theme/theme4.xml><?xml version="1.0" encoding="utf-8"?>
<a:theme xmlns:a="http://schemas.openxmlformats.org/drawingml/2006/main" name="3_NAS PowerPoint Template Learner">
  <a:themeElements>
    <a:clrScheme name="NAS COLOURS">
      <a:dk1>
        <a:srgbClr val="E16D22"/>
      </a:dk1>
      <a:lt1>
        <a:srgbClr val="FFFFFF"/>
      </a:lt1>
      <a:dk2>
        <a:srgbClr val="000000"/>
      </a:dk2>
      <a:lt2>
        <a:srgbClr val="FFFFFF"/>
      </a:lt2>
      <a:accent1>
        <a:srgbClr val="7F7F7F"/>
      </a:accent1>
      <a:accent2>
        <a:srgbClr val="E16D22"/>
      </a:accent2>
      <a:accent3>
        <a:srgbClr val="000000"/>
      </a:accent3>
      <a:accent4>
        <a:srgbClr val="EDA77A"/>
      </a:accent4>
      <a:accent5>
        <a:srgbClr val="000000"/>
      </a:accent5>
      <a:accent6>
        <a:srgbClr val="FFFFFF"/>
      </a:accent6>
      <a:hlink>
        <a:srgbClr val="FFFFFF"/>
      </a:hlink>
      <a:folHlink>
        <a:srgbClr val="FFFFFF"/>
      </a:folHlink>
    </a:clrScheme>
    <a:fontScheme name="NA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S_PPT_Template-Learner_P4V4.potx" id="{AEE05A5A-DFFB-4020-834E-1422C7D5E20F}" vid="{076FBB11-A5D6-49DF-BE4C-AA47D4F8E2DF}"/>
    </a:ext>
  </a:extLst>
</a:theme>
</file>

<file path=ppt/theme/theme5.xml><?xml version="1.0" encoding="utf-8"?>
<a:theme xmlns:a="http://schemas.openxmlformats.org/drawingml/2006/main" name="4_NAS PowerPoint Template Learner">
  <a:themeElements>
    <a:clrScheme name="NAS COLOURS">
      <a:dk1>
        <a:srgbClr val="E16D22"/>
      </a:dk1>
      <a:lt1>
        <a:srgbClr val="FFFFFF"/>
      </a:lt1>
      <a:dk2>
        <a:srgbClr val="000000"/>
      </a:dk2>
      <a:lt2>
        <a:srgbClr val="FFFFFF"/>
      </a:lt2>
      <a:accent1>
        <a:srgbClr val="7F7F7F"/>
      </a:accent1>
      <a:accent2>
        <a:srgbClr val="E16D22"/>
      </a:accent2>
      <a:accent3>
        <a:srgbClr val="000000"/>
      </a:accent3>
      <a:accent4>
        <a:srgbClr val="EDA77A"/>
      </a:accent4>
      <a:accent5>
        <a:srgbClr val="000000"/>
      </a:accent5>
      <a:accent6>
        <a:srgbClr val="FFFFFF"/>
      </a:accent6>
      <a:hlink>
        <a:srgbClr val="FFFFFF"/>
      </a:hlink>
      <a:folHlink>
        <a:srgbClr val="FFFFFF"/>
      </a:folHlink>
    </a:clrScheme>
    <a:fontScheme name="NA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S_PPT_Template-Learner_P4V4.potx" id="{AEE05A5A-DFFB-4020-834E-1422C7D5E20F}" vid="{076FBB11-A5D6-49DF-BE4C-AA47D4F8E2D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BDCD687E83274386BC17F135E9A8DD" ma:contentTypeVersion="10" ma:contentTypeDescription="Create a new document." ma:contentTypeScope="" ma:versionID="1b070ff86c2077f7927c1a0a6442b034">
  <xsd:schema xmlns:xsd="http://www.w3.org/2001/XMLSchema" xmlns:xs="http://www.w3.org/2001/XMLSchema" xmlns:p="http://schemas.microsoft.com/office/2006/metadata/properties" xmlns:ns2="24c58761-e434-46a2-b62c-1471af32acf7" targetNamespace="http://schemas.microsoft.com/office/2006/metadata/properties" ma:root="true" ma:fieldsID="7fd88990786d7856a27125db9839d414" ns2:_="">
    <xsd:import namespace="24c58761-e434-46a2-b62c-1471af32acf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c58761-e434-46a2-b62c-1471af32ac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838F72-597B-4ADD-9A13-4A18E6CB6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c58761-e434-46a2-b62c-1471af32a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26BDBE-A8DD-49B0-B6E3-0F8216F58105}">
  <ds:schemaRefs>
    <ds:schemaRef ds:uri="http://schemas.microsoft.com/sharepoint/v3/contenttype/forms"/>
  </ds:schemaRefs>
</ds:datastoreItem>
</file>

<file path=customXml/itemProps3.xml><?xml version="1.0" encoding="utf-8"?>
<ds:datastoreItem xmlns:ds="http://schemas.openxmlformats.org/officeDocument/2006/customXml" ds:itemID="{6F70D745-26B3-4601-974D-B6B1F6939BC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NAS_PPT_Template-Learner_P4V4</Template>
  <TotalTime>1430</TotalTime>
  <Words>5100</Words>
  <Application>Microsoft Office PowerPoint</Application>
  <PresentationFormat>On-screen Show (4:3)</PresentationFormat>
  <Paragraphs>466</Paragraphs>
  <Slides>23</Slides>
  <Notes>23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23</vt:i4>
      </vt:variant>
    </vt:vector>
  </HeadingPairs>
  <TitlesOfParts>
    <vt:vector size="33" baseType="lpstr">
      <vt:lpstr>Arial</vt:lpstr>
      <vt:lpstr>Calibri</vt:lpstr>
      <vt:lpstr>Lato</vt:lpstr>
      <vt:lpstr>Lucida Grande</vt:lpstr>
      <vt:lpstr>Montserrat</vt:lpstr>
      <vt:lpstr>NAS PowerPoint Template Learner</vt:lpstr>
      <vt:lpstr>1_NAS PowerPoint Template Learner</vt:lpstr>
      <vt:lpstr>2_NAS PowerPoint Template Learner</vt:lpstr>
      <vt:lpstr>3_NAS PowerPoint Template Learner</vt:lpstr>
      <vt:lpstr>4_NAS PowerPoint Template Learner</vt:lpstr>
      <vt:lpstr>PowerPoint Presentation</vt:lpstr>
      <vt:lpstr>What are apprenticeships?</vt:lpstr>
      <vt:lpstr>The truth about apprenticeships</vt:lpstr>
      <vt:lpstr>PowerPoint Presentation</vt:lpstr>
      <vt:lpstr>Which employers offer apprenticeships? </vt:lpstr>
      <vt:lpstr>PowerPoint Presentation</vt:lpstr>
      <vt:lpstr>PowerPoint Presentation</vt:lpstr>
      <vt:lpstr>Different delivery models </vt:lpstr>
      <vt:lpstr>PowerPoint Presentation</vt:lpstr>
      <vt:lpstr>Are there any jobs? How many vacancies are near me?</vt:lpstr>
      <vt:lpstr>Apprenticeship jobs in the local area</vt:lpstr>
      <vt:lpstr>Find an Apprenticeship vacancy</vt:lpstr>
      <vt:lpstr>Do some research!!</vt:lpstr>
      <vt:lpstr>Do some research!!</vt:lpstr>
      <vt:lpstr>Do some research!!</vt:lpstr>
      <vt:lpstr>Do some research!!</vt:lpstr>
      <vt:lpstr>How do you find an apprenticeship?</vt:lpstr>
      <vt:lpstr>Your local College,  Training Provider and University </vt:lpstr>
      <vt:lpstr>Where else to look?</vt:lpstr>
      <vt:lpstr>Where else to look?</vt:lpstr>
      <vt:lpstr>Online Resources</vt:lpstr>
      <vt:lpstr>Contact us</vt:lpstr>
      <vt:lpstr>Any 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 Powerpoint template</dc:title>
  <dc:creator>Tabatha Wincote</dc:creator>
  <cp:lastModifiedBy>Tom Rubery</cp:lastModifiedBy>
  <cp:revision>58</cp:revision>
  <cp:lastPrinted>2020-01-29T08:44:12Z</cp:lastPrinted>
  <dcterms:created xsi:type="dcterms:W3CDTF">2016-10-03T08:20:17Z</dcterms:created>
  <dcterms:modified xsi:type="dcterms:W3CDTF">2020-03-24T12:26:41Z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0x01010034BDCD687E83274386BC17F135E9A8DD</vt:lpwstr>
  </property>
  <property fmtid="{D5CDD505-2E9C-101B-9397-08002B2CF9AE}" pid="3" name="Tagging">
    <vt:lpwstr>360;#Brand|eef9b6b1-a2bb-4308-8f47-69c866df4960</vt:lpwstr>
  </property>
  <property fmtid="{D5CDD505-2E9C-101B-9397-08002B2CF9AE}" pid="4" name="_dlc_DocIdItemGuid">
    <vt:lpwstr>e2bdae93-0708-446c-acce-1aa19e82a797</vt:lpwstr>
  </property>
</Properties>
</file>