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62" r:id="rId8"/>
    <p:sldId id="266" r:id="rId9"/>
    <p:sldId id="263" r:id="rId10"/>
    <p:sldId id="264" r:id="rId11"/>
    <p:sldId id="265" r:id="rId12"/>
    <p:sldId id="267" r:id="rId13"/>
    <p:sldId id="268"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36D9A0-144B-E9BC-7F7B-3610CA4FE8FE}" v="30" dt="2024-02-07T15:43:07.3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322" autoAdjust="0"/>
  </p:normalViewPr>
  <p:slideViewPr>
    <p:cSldViewPr snapToGrid="0">
      <p:cViewPr varScale="1">
        <p:scale>
          <a:sx n="80" d="100"/>
          <a:sy n="80" d="100"/>
        </p:scale>
        <p:origin x="60" y="450"/>
      </p:cViewPr>
      <p:guideLst/>
    </p:cSldViewPr>
  </p:slid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4.xml" Id="rId8" /><Relationship Type="http://schemas.openxmlformats.org/officeDocument/2006/relationships/slide" Target="slides/slide9.xml" Id="rId13" /><Relationship Type="http://schemas.openxmlformats.org/officeDocument/2006/relationships/theme" Target="theme/theme1.xml" Id="rId18" /><Relationship Type="http://schemas.openxmlformats.org/officeDocument/2006/relationships/customXml" Target="../customXml/item3.xml" Id="rId3" /><Relationship Type="http://schemas.microsoft.com/office/2015/10/relationships/revisionInfo" Target="revisionInfo.xml" Id="rId21" /><Relationship Type="http://schemas.openxmlformats.org/officeDocument/2006/relationships/slide" Target="slides/slide3.xml" Id="rId7" /><Relationship Type="http://schemas.openxmlformats.org/officeDocument/2006/relationships/slide" Target="slides/slide8.xml" Id="rId12" /><Relationship Type="http://schemas.openxmlformats.org/officeDocument/2006/relationships/viewProps" Target="viewProps.xml" Id="rId17" /><Relationship Type="http://schemas.openxmlformats.org/officeDocument/2006/relationships/customXml" Target="../customXml/item2.xml" Id="rId2" /><Relationship Type="http://schemas.openxmlformats.org/officeDocument/2006/relationships/presProps" Target="presProps.xml" Id="rId16" /><Relationship Type="http://schemas.openxmlformats.org/officeDocument/2006/relationships/customXml" Target="../customXml/item1.xml" Id="rId1" /><Relationship Type="http://schemas.openxmlformats.org/officeDocument/2006/relationships/slide" Target="slides/slide2.xml" Id="rId6" /><Relationship Type="http://schemas.openxmlformats.org/officeDocument/2006/relationships/slide" Target="slides/slide7.xml" Id="rId11" /><Relationship Type="http://schemas.openxmlformats.org/officeDocument/2006/relationships/slide" Target="slides/slide1.xml" Id="rId5" /><Relationship Type="http://schemas.openxmlformats.org/officeDocument/2006/relationships/slide" Target="slides/slide11.xml" Id="rId15" /><Relationship Type="http://schemas.openxmlformats.org/officeDocument/2006/relationships/slide" Target="slides/slide6.xml" Id="rId10" /><Relationship Type="http://schemas.openxmlformats.org/officeDocument/2006/relationships/tableStyles" Target="tableStyles.xml" Id="rId19" /><Relationship Type="http://schemas.openxmlformats.org/officeDocument/2006/relationships/slideMaster" Target="slideMasters/slideMaster1.xml" Id="rId4" /><Relationship Type="http://schemas.openxmlformats.org/officeDocument/2006/relationships/slide" Target="slides/slide5.xml" Id="rId9" /><Relationship Type="http://schemas.openxmlformats.org/officeDocument/2006/relationships/slide" Target="slides/slide10.xml" Id="rId14"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A644EAE-74C6-4087-A368-B69F34D41AC0}" type="datetimeFigureOut">
              <a:rPr lang="en-GB" smtClean="0"/>
              <a:t>07/02/2024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661ECE-CB89-4BF9-964B-27CE7DA01952}" type="slidenum">
              <a:rPr lang="en-GB" smtClean="0"/>
              <a:t>‹#›</a:t>
            </a:fld>
            <a:endParaRPr lang="en-GB"/>
          </a:p>
        </p:txBody>
      </p:sp>
    </p:spTree>
    <p:extLst>
      <p:ext uri="{BB962C8B-B14F-4D97-AF65-F5344CB8AC3E}">
        <p14:creationId xmlns:p14="http://schemas.microsoft.com/office/powerpoint/2010/main" val="1241989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A644EAE-74C6-4087-A368-B69F34D41AC0}" type="datetimeFigureOut">
              <a:rPr lang="en-GB" smtClean="0"/>
              <a:t>07/02/2024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661ECE-CB89-4BF9-964B-27CE7DA01952}" type="slidenum">
              <a:rPr lang="en-GB" smtClean="0"/>
              <a:t>‹#›</a:t>
            </a:fld>
            <a:endParaRPr lang="en-GB"/>
          </a:p>
        </p:txBody>
      </p:sp>
    </p:spTree>
    <p:extLst>
      <p:ext uri="{BB962C8B-B14F-4D97-AF65-F5344CB8AC3E}">
        <p14:creationId xmlns:p14="http://schemas.microsoft.com/office/powerpoint/2010/main" val="4217756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A644EAE-74C6-4087-A368-B69F34D41AC0}" type="datetimeFigureOut">
              <a:rPr lang="en-GB" smtClean="0"/>
              <a:t>07/02/2024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661ECE-CB89-4BF9-964B-27CE7DA01952}" type="slidenum">
              <a:rPr lang="en-GB" smtClean="0"/>
              <a:t>‹#›</a:t>
            </a:fld>
            <a:endParaRPr lang="en-GB"/>
          </a:p>
        </p:txBody>
      </p:sp>
    </p:spTree>
    <p:extLst>
      <p:ext uri="{BB962C8B-B14F-4D97-AF65-F5344CB8AC3E}">
        <p14:creationId xmlns:p14="http://schemas.microsoft.com/office/powerpoint/2010/main" val="12755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A644EAE-74C6-4087-A368-B69F34D41AC0}" type="datetimeFigureOut">
              <a:rPr lang="en-GB" smtClean="0"/>
              <a:t>07/02/2024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661ECE-CB89-4BF9-964B-27CE7DA01952}" type="slidenum">
              <a:rPr lang="en-GB" smtClean="0"/>
              <a:t>‹#›</a:t>
            </a:fld>
            <a:endParaRPr lang="en-GB"/>
          </a:p>
        </p:txBody>
      </p:sp>
    </p:spTree>
    <p:extLst>
      <p:ext uri="{BB962C8B-B14F-4D97-AF65-F5344CB8AC3E}">
        <p14:creationId xmlns:p14="http://schemas.microsoft.com/office/powerpoint/2010/main" val="2250215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A644EAE-74C6-4087-A368-B69F34D41AC0}" type="datetimeFigureOut">
              <a:rPr lang="en-GB" smtClean="0"/>
              <a:t>07/02/2024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661ECE-CB89-4BF9-964B-27CE7DA01952}" type="slidenum">
              <a:rPr lang="en-GB" smtClean="0"/>
              <a:t>‹#›</a:t>
            </a:fld>
            <a:endParaRPr lang="en-GB"/>
          </a:p>
        </p:txBody>
      </p:sp>
    </p:spTree>
    <p:extLst>
      <p:ext uri="{BB962C8B-B14F-4D97-AF65-F5344CB8AC3E}">
        <p14:creationId xmlns:p14="http://schemas.microsoft.com/office/powerpoint/2010/main" val="2819440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A644EAE-74C6-4087-A368-B69F34D41AC0}" type="datetimeFigureOut">
              <a:rPr lang="en-GB" smtClean="0"/>
              <a:t>07/02/2024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661ECE-CB89-4BF9-964B-27CE7DA01952}" type="slidenum">
              <a:rPr lang="en-GB" smtClean="0"/>
              <a:t>‹#›</a:t>
            </a:fld>
            <a:endParaRPr lang="en-GB"/>
          </a:p>
        </p:txBody>
      </p:sp>
    </p:spTree>
    <p:extLst>
      <p:ext uri="{BB962C8B-B14F-4D97-AF65-F5344CB8AC3E}">
        <p14:creationId xmlns:p14="http://schemas.microsoft.com/office/powerpoint/2010/main" val="2602906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A644EAE-74C6-4087-A368-B69F34D41AC0}" type="datetimeFigureOut">
              <a:rPr lang="en-GB" smtClean="0"/>
              <a:t>07/02/2024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7661ECE-CB89-4BF9-964B-27CE7DA01952}" type="slidenum">
              <a:rPr lang="en-GB" smtClean="0"/>
              <a:t>‹#›</a:t>
            </a:fld>
            <a:endParaRPr lang="en-GB"/>
          </a:p>
        </p:txBody>
      </p:sp>
    </p:spTree>
    <p:extLst>
      <p:ext uri="{BB962C8B-B14F-4D97-AF65-F5344CB8AC3E}">
        <p14:creationId xmlns:p14="http://schemas.microsoft.com/office/powerpoint/2010/main" val="1206412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A644EAE-74C6-4087-A368-B69F34D41AC0}" type="datetimeFigureOut">
              <a:rPr lang="en-GB" smtClean="0"/>
              <a:t>07/02/2024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7661ECE-CB89-4BF9-964B-27CE7DA01952}" type="slidenum">
              <a:rPr lang="en-GB" smtClean="0"/>
              <a:t>‹#›</a:t>
            </a:fld>
            <a:endParaRPr lang="en-GB"/>
          </a:p>
        </p:txBody>
      </p:sp>
    </p:spTree>
    <p:extLst>
      <p:ext uri="{BB962C8B-B14F-4D97-AF65-F5344CB8AC3E}">
        <p14:creationId xmlns:p14="http://schemas.microsoft.com/office/powerpoint/2010/main" val="2055771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44EAE-74C6-4087-A368-B69F34D41AC0}" type="datetimeFigureOut">
              <a:rPr lang="en-GB" smtClean="0"/>
              <a:t>07/02/2024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7661ECE-CB89-4BF9-964B-27CE7DA01952}" type="slidenum">
              <a:rPr lang="en-GB" smtClean="0"/>
              <a:t>‹#›</a:t>
            </a:fld>
            <a:endParaRPr lang="en-GB"/>
          </a:p>
        </p:txBody>
      </p:sp>
    </p:spTree>
    <p:extLst>
      <p:ext uri="{BB962C8B-B14F-4D97-AF65-F5344CB8AC3E}">
        <p14:creationId xmlns:p14="http://schemas.microsoft.com/office/powerpoint/2010/main" val="3878023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A644EAE-74C6-4087-A368-B69F34D41AC0}" type="datetimeFigureOut">
              <a:rPr lang="en-GB" smtClean="0"/>
              <a:t>07/02/2024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661ECE-CB89-4BF9-964B-27CE7DA01952}" type="slidenum">
              <a:rPr lang="en-GB" smtClean="0"/>
              <a:t>‹#›</a:t>
            </a:fld>
            <a:endParaRPr lang="en-GB"/>
          </a:p>
        </p:txBody>
      </p:sp>
    </p:spTree>
    <p:extLst>
      <p:ext uri="{BB962C8B-B14F-4D97-AF65-F5344CB8AC3E}">
        <p14:creationId xmlns:p14="http://schemas.microsoft.com/office/powerpoint/2010/main" val="400111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A644EAE-74C6-4087-A368-B69F34D41AC0}" type="datetimeFigureOut">
              <a:rPr lang="en-GB" smtClean="0"/>
              <a:t>07/02/2024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661ECE-CB89-4BF9-964B-27CE7DA01952}" type="slidenum">
              <a:rPr lang="en-GB" smtClean="0"/>
              <a:t>‹#›</a:t>
            </a:fld>
            <a:endParaRPr lang="en-GB"/>
          </a:p>
        </p:txBody>
      </p:sp>
    </p:spTree>
    <p:extLst>
      <p:ext uri="{BB962C8B-B14F-4D97-AF65-F5344CB8AC3E}">
        <p14:creationId xmlns:p14="http://schemas.microsoft.com/office/powerpoint/2010/main" val="1263120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644EAE-74C6-4087-A368-B69F34D41AC0}" type="datetimeFigureOut">
              <a:rPr lang="en-GB" smtClean="0"/>
              <a:t>07/02/2024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661ECE-CB89-4BF9-964B-27CE7DA01952}" type="slidenum">
              <a:rPr lang="en-GB" smtClean="0"/>
              <a:t>‹#›</a:t>
            </a:fld>
            <a:endParaRPr lang="en-GB"/>
          </a:p>
        </p:txBody>
      </p:sp>
      <p:pic>
        <p:nvPicPr>
          <p:cNvPr id="7" name="Picture 6">
            <a:extLst>
              <a:ext uri="{FF2B5EF4-FFF2-40B4-BE49-F238E27FC236}">
                <a16:creationId xmlns:a16="http://schemas.microsoft.com/office/drawing/2014/main" id="{2ED8CC2A-8E1C-4280-A517-BC66A2E67778}"/>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02158" y="6072280"/>
            <a:ext cx="1612906" cy="649195"/>
          </a:xfrm>
          <a:prstGeom prst="rect">
            <a:avLst/>
          </a:prstGeom>
        </p:spPr>
      </p:pic>
    </p:spTree>
    <p:extLst>
      <p:ext uri="{BB962C8B-B14F-4D97-AF65-F5344CB8AC3E}">
        <p14:creationId xmlns:p14="http://schemas.microsoft.com/office/powerpoint/2010/main" val="2482417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4386" y="0"/>
            <a:ext cx="7937614" cy="685800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2372" y="6175043"/>
            <a:ext cx="4139690" cy="682957"/>
          </a:xfrm>
          <a:prstGeom prst="rect">
            <a:avLst/>
          </a:prstGeom>
        </p:spPr>
      </p:pic>
      <p:sp>
        <p:nvSpPr>
          <p:cNvPr id="4" name="Title 3"/>
          <p:cNvSpPr>
            <a:spLocks noGrp="1"/>
          </p:cNvSpPr>
          <p:nvPr>
            <p:ph type="ctrTitle"/>
          </p:nvPr>
        </p:nvSpPr>
        <p:spPr/>
        <p:txBody>
          <a:bodyPr>
            <a:normAutofit/>
          </a:bodyPr>
          <a:lstStyle/>
          <a:p>
            <a:r>
              <a:rPr lang="en-GB" sz="8800" dirty="0">
                <a:solidFill>
                  <a:srgbClr val="FF0051"/>
                </a:solidFill>
              </a:rPr>
              <a:t>GCSE Science</a:t>
            </a:r>
          </a:p>
        </p:txBody>
      </p:sp>
      <p:sp>
        <p:nvSpPr>
          <p:cNvPr id="5" name="Subtitle 4"/>
          <p:cNvSpPr>
            <a:spLocks noGrp="1"/>
          </p:cNvSpPr>
          <p:nvPr>
            <p:ph type="subTitle" idx="1"/>
          </p:nvPr>
        </p:nvSpPr>
        <p:spPr/>
        <p:txBody>
          <a:bodyPr>
            <a:normAutofit/>
          </a:bodyPr>
          <a:lstStyle/>
          <a:p>
            <a:r>
              <a:rPr lang="en-GB" sz="3200" dirty="0"/>
              <a:t>at Central Lancaster High School</a:t>
            </a:r>
          </a:p>
        </p:txBody>
      </p:sp>
    </p:spTree>
    <p:extLst>
      <p:ext uri="{BB962C8B-B14F-4D97-AF65-F5344CB8AC3E}">
        <p14:creationId xmlns:p14="http://schemas.microsoft.com/office/powerpoint/2010/main" val="3378818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4386" y="0"/>
            <a:ext cx="7937614" cy="685800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2372" y="6175043"/>
            <a:ext cx="4139690" cy="682957"/>
          </a:xfrm>
          <a:prstGeom prst="rect">
            <a:avLst/>
          </a:prstGeom>
        </p:spPr>
      </p:pic>
      <p:sp>
        <p:nvSpPr>
          <p:cNvPr id="2" name="Title 1"/>
          <p:cNvSpPr>
            <a:spLocks noGrp="1"/>
          </p:cNvSpPr>
          <p:nvPr>
            <p:ph type="title"/>
          </p:nvPr>
        </p:nvSpPr>
        <p:spPr/>
        <p:txBody>
          <a:bodyPr>
            <a:normAutofit/>
          </a:bodyPr>
          <a:lstStyle/>
          <a:p>
            <a:r>
              <a:rPr lang="en-GB" sz="7200" b="1" dirty="0">
                <a:solidFill>
                  <a:srgbClr val="FF0051"/>
                </a:solidFill>
              </a:rPr>
              <a:t>Pathways post-16</a:t>
            </a:r>
          </a:p>
        </p:txBody>
      </p:sp>
      <p:sp>
        <p:nvSpPr>
          <p:cNvPr id="3" name="Content Placeholder 2"/>
          <p:cNvSpPr>
            <a:spLocks noGrp="1"/>
          </p:cNvSpPr>
          <p:nvPr>
            <p:ph idx="1"/>
          </p:nvPr>
        </p:nvSpPr>
        <p:spPr>
          <a:xfrm>
            <a:off x="838200" y="1690687"/>
            <a:ext cx="10515600" cy="4779123"/>
          </a:xfrm>
        </p:spPr>
        <p:txBody>
          <a:bodyPr vert="horz" lIns="91440" tIns="45720" rIns="91440" bIns="45720" rtlCol="0" anchor="t">
            <a:normAutofit/>
          </a:bodyPr>
          <a:lstStyle/>
          <a:p>
            <a:r>
              <a:rPr lang="en-GB" sz="3200" dirty="0"/>
              <a:t>Separate science courses can lead on to study at A-Level and beyond.</a:t>
            </a:r>
          </a:p>
          <a:p>
            <a:endParaRPr lang="en-GB" sz="3200" dirty="0"/>
          </a:p>
          <a:p>
            <a:r>
              <a:rPr lang="en-GB" sz="3200" dirty="0"/>
              <a:t>Careers in medicine, veterinary science, mechanical engineering, nursing, midwifery, child care, sports science, meteorology, architecture, chemical engineering and horticulture are accessible through successful completion of this course.</a:t>
            </a:r>
          </a:p>
          <a:p>
            <a:pPr marL="0" indent="0">
              <a:buNone/>
            </a:pPr>
            <a:endParaRPr lang="en-GB" sz="3200" dirty="0"/>
          </a:p>
        </p:txBody>
      </p:sp>
    </p:spTree>
    <p:extLst>
      <p:ext uri="{BB962C8B-B14F-4D97-AF65-F5344CB8AC3E}">
        <p14:creationId xmlns:p14="http://schemas.microsoft.com/office/powerpoint/2010/main" val="684809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4386" y="0"/>
            <a:ext cx="7937614" cy="685800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2372" y="6175043"/>
            <a:ext cx="4139690" cy="682957"/>
          </a:xfrm>
          <a:prstGeom prst="rect">
            <a:avLst/>
          </a:prstGeom>
        </p:spPr>
      </p:pic>
      <p:sp>
        <p:nvSpPr>
          <p:cNvPr id="3" name="Content Placeholder 2"/>
          <p:cNvSpPr>
            <a:spLocks noGrp="1"/>
          </p:cNvSpPr>
          <p:nvPr>
            <p:ph idx="1"/>
          </p:nvPr>
        </p:nvSpPr>
        <p:spPr>
          <a:xfrm>
            <a:off x="838200" y="1690687"/>
            <a:ext cx="10515600" cy="4779123"/>
          </a:xfrm>
        </p:spPr>
        <p:txBody>
          <a:bodyPr vert="horz" lIns="91440" tIns="45720" rIns="91440" bIns="45720" rtlCol="0" anchor="t">
            <a:normAutofit/>
          </a:bodyPr>
          <a:lstStyle/>
          <a:p>
            <a:pPr marL="0" indent="0" algn="ctr">
              <a:buNone/>
            </a:pPr>
            <a:r>
              <a:rPr lang="en-GB" sz="4000" dirty="0"/>
              <a:t>For more information about the course,</a:t>
            </a:r>
          </a:p>
          <a:p>
            <a:pPr marL="0" indent="0" algn="ctr">
              <a:buNone/>
            </a:pPr>
            <a:r>
              <a:rPr lang="en-GB" sz="4000" dirty="0"/>
              <a:t> please speak to your child’s science teacher at progress evening on Thursday 14th March 2024 or you can contact me via email on </a:t>
            </a:r>
            <a:r>
              <a:rPr lang="en-GB" sz="4000"/>
              <a:t>amiddleton@lancasterhigh.lancs.sch.uk</a:t>
            </a:r>
            <a:endParaRPr lang="en-GB" sz="4000">
              <a:cs typeface="Calibri"/>
            </a:endParaRPr>
          </a:p>
          <a:p>
            <a:pPr marL="0" indent="0">
              <a:buNone/>
            </a:pPr>
            <a:endParaRPr lang="en-GB" sz="3200" dirty="0"/>
          </a:p>
          <a:p>
            <a:pPr marL="0" indent="0">
              <a:buNone/>
            </a:pPr>
            <a:endParaRPr lang="en-GB" sz="3200" dirty="0"/>
          </a:p>
        </p:txBody>
      </p:sp>
      <p:sp>
        <p:nvSpPr>
          <p:cNvPr id="5" name="Title 4">
            <a:extLst>
              <a:ext uri="{FF2B5EF4-FFF2-40B4-BE49-F238E27FC236}">
                <a16:creationId xmlns:a16="http://schemas.microsoft.com/office/drawing/2014/main" id="{220D7754-E753-4F2B-A1E4-4D1C6C6DB103}"/>
              </a:ext>
            </a:extLst>
          </p:cNvPr>
          <p:cNvSpPr>
            <a:spLocks noGrp="1"/>
          </p:cNvSpPr>
          <p:nvPr>
            <p:ph type="title"/>
          </p:nvPr>
        </p:nvSpPr>
        <p:spPr/>
        <p:txBody>
          <a:bodyPr/>
          <a:lstStyle/>
          <a:p>
            <a:endParaRPr lang="en-GB"/>
          </a:p>
        </p:txBody>
      </p:sp>
    </p:spTree>
    <p:extLst>
      <p:ext uri="{BB962C8B-B14F-4D97-AF65-F5344CB8AC3E}">
        <p14:creationId xmlns:p14="http://schemas.microsoft.com/office/powerpoint/2010/main" val="2942194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4386" y="0"/>
            <a:ext cx="7937614" cy="685800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2372" y="6175043"/>
            <a:ext cx="4139690" cy="682957"/>
          </a:xfrm>
          <a:prstGeom prst="rect">
            <a:avLst/>
          </a:prstGeom>
        </p:spPr>
      </p:pic>
      <p:sp>
        <p:nvSpPr>
          <p:cNvPr id="2" name="Title 1"/>
          <p:cNvSpPr>
            <a:spLocks noGrp="1"/>
          </p:cNvSpPr>
          <p:nvPr>
            <p:ph type="title"/>
          </p:nvPr>
        </p:nvSpPr>
        <p:spPr/>
        <p:txBody>
          <a:bodyPr>
            <a:normAutofit/>
          </a:bodyPr>
          <a:lstStyle/>
          <a:p>
            <a:r>
              <a:rPr lang="en-GB" sz="7200" b="1" dirty="0">
                <a:solidFill>
                  <a:srgbClr val="FF0051"/>
                </a:solidFill>
              </a:rPr>
              <a:t>Science Options</a:t>
            </a:r>
          </a:p>
        </p:txBody>
      </p:sp>
      <p:sp>
        <p:nvSpPr>
          <p:cNvPr id="3" name="Content Placeholder 2"/>
          <p:cNvSpPr>
            <a:spLocks noGrp="1"/>
          </p:cNvSpPr>
          <p:nvPr>
            <p:ph idx="1"/>
          </p:nvPr>
        </p:nvSpPr>
        <p:spPr/>
        <p:txBody>
          <a:bodyPr/>
          <a:lstStyle/>
          <a:p>
            <a:r>
              <a:rPr lang="en-GB" dirty="0"/>
              <a:t>Science is a core subject and so therefore must be studied by everyone.</a:t>
            </a:r>
          </a:p>
          <a:p>
            <a:r>
              <a:rPr lang="en-GB" dirty="0"/>
              <a:t>However there is a choice between Combined Science (2 GCSEs) and Separate Science (3 GCSEs).</a:t>
            </a:r>
          </a:p>
          <a:p>
            <a:endParaRPr lang="en-GB" dirty="0"/>
          </a:p>
          <a:p>
            <a:r>
              <a:rPr lang="en-GB" dirty="0"/>
              <a:t>Understanding key scientific principles helps to explain the world around you and enables you to make informed decisions.</a:t>
            </a:r>
          </a:p>
        </p:txBody>
      </p:sp>
    </p:spTree>
    <p:extLst>
      <p:ext uri="{BB962C8B-B14F-4D97-AF65-F5344CB8AC3E}">
        <p14:creationId xmlns:p14="http://schemas.microsoft.com/office/powerpoint/2010/main" val="3172003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4386" y="0"/>
            <a:ext cx="7937614" cy="685800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2372" y="6175043"/>
            <a:ext cx="4139690" cy="682957"/>
          </a:xfrm>
          <a:prstGeom prst="rect">
            <a:avLst/>
          </a:prstGeom>
        </p:spPr>
      </p:pic>
      <p:sp>
        <p:nvSpPr>
          <p:cNvPr id="2" name="Title 1"/>
          <p:cNvSpPr>
            <a:spLocks noGrp="1"/>
          </p:cNvSpPr>
          <p:nvPr>
            <p:ph type="title"/>
          </p:nvPr>
        </p:nvSpPr>
        <p:spPr>
          <a:xfrm>
            <a:off x="418011" y="365125"/>
            <a:ext cx="10935789" cy="1325563"/>
          </a:xfrm>
        </p:spPr>
        <p:txBody>
          <a:bodyPr>
            <a:normAutofit fontScale="90000"/>
          </a:bodyPr>
          <a:lstStyle/>
          <a:p>
            <a:r>
              <a:rPr lang="en-GB" sz="7200" b="1" dirty="0">
                <a:solidFill>
                  <a:srgbClr val="FF0051"/>
                </a:solidFill>
              </a:rPr>
              <a:t>AQA Combined Science (Trilogy)</a:t>
            </a:r>
          </a:p>
        </p:txBody>
      </p:sp>
      <p:sp>
        <p:nvSpPr>
          <p:cNvPr id="3" name="Content Placeholder 2"/>
          <p:cNvSpPr>
            <a:spLocks noGrp="1"/>
          </p:cNvSpPr>
          <p:nvPr>
            <p:ph idx="1"/>
          </p:nvPr>
        </p:nvSpPr>
        <p:spPr>
          <a:xfrm>
            <a:off x="838200" y="2186374"/>
            <a:ext cx="10515600" cy="3623544"/>
          </a:xfrm>
        </p:spPr>
        <p:txBody>
          <a:bodyPr/>
          <a:lstStyle/>
          <a:p>
            <a:r>
              <a:rPr lang="en-GB" dirty="0"/>
              <a:t>This covers the core scientific content required to study at KS4.</a:t>
            </a:r>
          </a:p>
          <a:p>
            <a:r>
              <a:rPr lang="en-GB" dirty="0"/>
              <a:t>Students will be taught biology, chemistry and physics in separate lessons by subject specialists.</a:t>
            </a:r>
          </a:p>
        </p:txBody>
      </p:sp>
      <p:pic>
        <p:nvPicPr>
          <p:cNvPr id="5122" name="Picture 2" descr="AQA | Science | GCSE | Combined Science: Trilog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7635" y="3597770"/>
            <a:ext cx="2295744" cy="3260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4194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4386" y="0"/>
            <a:ext cx="7937614" cy="685800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2372" y="6175043"/>
            <a:ext cx="4139690" cy="682957"/>
          </a:xfrm>
          <a:prstGeom prst="rect">
            <a:avLst/>
          </a:prstGeom>
        </p:spPr>
      </p:pic>
      <p:sp>
        <p:nvSpPr>
          <p:cNvPr id="2" name="Title 1"/>
          <p:cNvSpPr>
            <a:spLocks noGrp="1"/>
          </p:cNvSpPr>
          <p:nvPr>
            <p:ph type="title"/>
          </p:nvPr>
        </p:nvSpPr>
        <p:spPr/>
        <p:txBody>
          <a:bodyPr>
            <a:normAutofit/>
          </a:bodyPr>
          <a:lstStyle/>
          <a:p>
            <a:r>
              <a:rPr lang="en-GB" sz="7200" b="1" dirty="0">
                <a:solidFill>
                  <a:srgbClr val="FF0051"/>
                </a:solidFill>
              </a:rPr>
              <a:t>Content </a:t>
            </a:r>
          </a:p>
        </p:txBody>
      </p:sp>
      <p:sp>
        <p:nvSpPr>
          <p:cNvPr id="3" name="Content Placeholder 2"/>
          <p:cNvSpPr>
            <a:spLocks noGrp="1"/>
          </p:cNvSpPr>
          <p:nvPr>
            <p:ph type="body" idx="1"/>
          </p:nvPr>
        </p:nvSpPr>
        <p:spPr>
          <a:xfrm>
            <a:off x="839788" y="1181895"/>
            <a:ext cx="3576937" cy="823912"/>
          </a:xfrm>
        </p:spPr>
        <p:txBody>
          <a:bodyPr>
            <a:normAutofit/>
          </a:bodyPr>
          <a:lstStyle/>
          <a:p>
            <a:r>
              <a:rPr lang="en-GB" dirty="0"/>
              <a:t>Biology</a:t>
            </a:r>
          </a:p>
        </p:txBody>
      </p:sp>
      <p:sp>
        <p:nvSpPr>
          <p:cNvPr id="4" name="Content Placeholder 3"/>
          <p:cNvSpPr>
            <a:spLocks noGrp="1"/>
          </p:cNvSpPr>
          <p:nvPr>
            <p:ph sz="half" idx="2"/>
          </p:nvPr>
        </p:nvSpPr>
        <p:spPr>
          <a:xfrm>
            <a:off x="539241" y="2091607"/>
            <a:ext cx="3576937" cy="3684588"/>
          </a:xfrm>
        </p:spPr>
        <p:txBody>
          <a:bodyPr>
            <a:normAutofit fontScale="92500" lnSpcReduction="20000"/>
          </a:bodyPr>
          <a:lstStyle/>
          <a:p>
            <a:pPr marL="514350" indent="-514350">
              <a:buFont typeface="+mj-lt"/>
              <a:buAutoNum type="arabicPeriod"/>
            </a:pPr>
            <a:r>
              <a:rPr lang="en-GB" dirty="0"/>
              <a:t>Cells</a:t>
            </a:r>
          </a:p>
          <a:p>
            <a:pPr marL="514350" indent="-514350">
              <a:buFont typeface="+mj-lt"/>
              <a:buAutoNum type="arabicPeriod"/>
            </a:pPr>
            <a:r>
              <a:rPr lang="en-GB" dirty="0"/>
              <a:t>Organisation</a:t>
            </a:r>
          </a:p>
          <a:p>
            <a:pPr marL="514350" indent="-514350">
              <a:buFont typeface="+mj-lt"/>
              <a:buAutoNum type="arabicPeriod"/>
            </a:pPr>
            <a:r>
              <a:rPr lang="en-GB" dirty="0"/>
              <a:t>Infection and response</a:t>
            </a:r>
          </a:p>
          <a:p>
            <a:pPr marL="514350" indent="-514350">
              <a:buFont typeface="+mj-lt"/>
              <a:buAutoNum type="arabicPeriod"/>
            </a:pPr>
            <a:r>
              <a:rPr lang="en-GB" dirty="0"/>
              <a:t>Bioenergetics</a:t>
            </a:r>
          </a:p>
          <a:p>
            <a:pPr marL="514350" indent="-514350">
              <a:buFont typeface="+mj-lt"/>
              <a:buAutoNum type="arabicPeriod"/>
            </a:pPr>
            <a:r>
              <a:rPr lang="en-GB" dirty="0"/>
              <a:t>Homeostasis</a:t>
            </a:r>
          </a:p>
          <a:p>
            <a:pPr marL="514350" indent="-514350">
              <a:buFont typeface="+mj-lt"/>
              <a:buAutoNum type="arabicPeriod"/>
            </a:pPr>
            <a:r>
              <a:rPr lang="en-GB" dirty="0"/>
              <a:t>Inheritance and evolution</a:t>
            </a:r>
          </a:p>
          <a:p>
            <a:pPr marL="514350" indent="-514350">
              <a:buFont typeface="+mj-lt"/>
              <a:buAutoNum type="arabicPeriod"/>
            </a:pPr>
            <a:r>
              <a:rPr lang="en-GB" dirty="0"/>
              <a:t>Ecology</a:t>
            </a:r>
          </a:p>
        </p:txBody>
      </p:sp>
      <p:sp>
        <p:nvSpPr>
          <p:cNvPr id="5" name="Text Placeholder 4"/>
          <p:cNvSpPr>
            <a:spLocks noGrp="1"/>
          </p:cNvSpPr>
          <p:nvPr>
            <p:ph type="body" sz="quarter" idx="3"/>
          </p:nvPr>
        </p:nvSpPr>
        <p:spPr>
          <a:xfrm>
            <a:off x="4717272" y="1191420"/>
            <a:ext cx="3594553" cy="823912"/>
          </a:xfrm>
        </p:spPr>
        <p:txBody>
          <a:bodyPr/>
          <a:lstStyle/>
          <a:p>
            <a:r>
              <a:rPr lang="en-GB" dirty="0"/>
              <a:t>Chemistry</a:t>
            </a:r>
          </a:p>
        </p:txBody>
      </p:sp>
      <p:sp>
        <p:nvSpPr>
          <p:cNvPr id="6" name="Content Placeholder 5"/>
          <p:cNvSpPr>
            <a:spLocks noGrp="1"/>
          </p:cNvSpPr>
          <p:nvPr>
            <p:ph sz="quarter" idx="4"/>
          </p:nvPr>
        </p:nvSpPr>
        <p:spPr>
          <a:xfrm>
            <a:off x="4416725" y="2101132"/>
            <a:ext cx="3594553" cy="4756868"/>
          </a:xfrm>
        </p:spPr>
        <p:txBody>
          <a:bodyPr>
            <a:normAutofit fontScale="92500" lnSpcReduction="10000"/>
          </a:bodyPr>
          <a:lstStyle/>
          <a:p>
            <a:pPr marL="514350" indent="-514350">
              <a:buFont typeface="+mj-lt"/>
              <a:buAutoNum type="arabicPeriod"/>
            </a:pPr>
            <a:r>
              <a:rPr lang="en-GB" dirty="0"/>
              <a:t>Atomic Structure</a:t>
            </a:r>
          </a:p>
          <a:p>
            <a:pPr marL="514350" indent="-514350">
              <a:buFont typeface="+mj-lt"/>
              <a:buAutoNum type="arabicPeriod"/>
            </a:pPr>
            <a:r>
              <a:rPr lang="en-GB" dirty="0"/>
              <a:t>Bonding</a:t>
            </a:r>
          </a:p>
          <a:p>
            <a:pPr marL="514350" indent="-514350">
              <a:buFont typeface="+mj-lt"/>
              <a:buAutoNum type="arabicPeriod"/>
            </a:pPr>
            <a:r>
              <a:rPr lang="en-GB" dirty="0"/>
              <a:t>Quantitative chemistry</a:t>
            </a:r>
          </a:p>
          <a:p>
            <a:pPr marL="514350" indent="-514350">
              <a:buFont typeface="+mj-lt"/>
              <a:buAutoNum type="arabicPeriod"/>
            </a:pPr>
            <a:r>
              <a:rPr lang="en-GB" dirty="0"/>
              <a:t>Chemical change</a:t>
            </a:r>
          </a:p>
          <a:p>
            <a:pPr marL="514350" indent="-514350">
              <a:buFont typeface="+mj-lt"/>
              <a:buAutoNum type="arabicPeriod"/>
            </a:pPr>
            <a:r>
              <a:rPr lang="en-GB" dirty="0"/>
              <a:t>Energy changes</a:t>
            </a:r>
          </a:p>
          <a:p>
            <a:pPr marL="514350" indent="-514350">
              <a:buFont typeface="+mj-lt"/>
              <a:buAutoNum type="arabicPeriod"/>
            </a:pPr>
            <a:r>
              <a:rPr lang="en-GB" dirty="0"/>
              <a:t>Rates of reaction</a:t>
            </a:r>
          </a:p>
          <a:p>
            <a:pPr marL="514350" indent="-514350">
              <a:buFont typeface="+mj-lt"/>
              <a:buAutoNum type="arabicPeriod"/>
            </a:pPr>
            <a:r>
              <a:rPr lang="en-GB" dirty="0"/>
              <a:t>Organic Chemistry</a:t>
            </a:r>
          </a:p>
          <a:p>
            <a:pPr marL="514350" indent="-514350">
              <a:buFont typeface="+mj-lt"/>
              <a:buAutoNum type="arabicPeriod"/>
            </a:pPr>
            <a:r>
              <a:rPr lang="en-GB" dirty="0"/>
              <a:t>Chemical analysis</a:t>
            </a:r>
          </a:p>
          <a:p>
            <a:pPr marL="514350" indent="-514350">
              <a:buFont typeface="+mj-lt"/>
              <a:buAutoNum type="arabicPeriod"/>
            </a:pPr>
            <a:r>
              <a:rPr lang="en-GB" dirty="0"/>
              <a:t>Atmosphere</a:t>
            </a:r>
          </a:p>
          <a:p>
            <a:pPr marL="514350" indent="-514350">
              <a:buFont typeface="+mj-lt"/>
              <a:buAutoNum type="arabicPeriod"/>
            </a:pPr>
            <a:r>
              <a:rPr lang="en-GB" dirty="0"/>
              <a:t>Using resources</a:t>
            </a:r>
          </a:p>
        </p:txBody>
      </p:sp>
      <p:sp>
        <p:nvSpPr>
          <p:cNvPr id="10" name="Content Placeholder 2"/>
          <p:cNvSpPr txBox="1">
            <a:spLocks/>
          </p:cNvSpPr>
          <p:nvPr/>
        </p:nvSpPr>
        <p:spPr>
          <a:xfrm>
            <a:off x="8744820" y="1191420"/>
            <a:ext cx="3576937" cy="82391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GB" dirty="0"/>
              <a:t>Physics</a:t>
            </a:r>
          </a:p>
        </p:txBody>
      </p:sp>
      <p:sp>
        <p:nvSpPr>
          <p:cNvPr id="12" name="Content Placeholder 3"/>
          <p:cNvSpPr txBox="1">
            <a:spLocks/>
          </p:cNvSpPr>
          <p:nvPr/>
        </p:nvSpPr>
        <p:spPr>
          <a:xfrm>
            <a:off x="8444273" y="2101133"/>
            <a:ext cx="3576937" cy="309197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GB" dirty="0"/>
              <a:t>Energy</a:t>
            </a:r>
          </a:p>
          <a:p>
            <a:pPr marL="514350" indent="-514350">
              <a:buFont typeface="+mj-lt"/>
              <a:buAutoNum type="arabicPeriod"/>
            </a:pPr>
            <a:r>
              <a:rPr lang="en-GB" dirty="0"/>
              <a:t>Electricity</a:t>
            </a:r>
          </a:p>
          <a:p>
            <a:pPr marL="514350" indent="-514350">
              <a:buFont typeface="+mj-lt"/>
              <a:buAutoNum type="arabicPeriod"/>
            </a:pPr>
            <a:r>
              <a:rPr lang="en-GB" dirty="0"/>
              <a:t>Particle model</a:t>
            </a:r>
          </a:p>
          <a:p>
            <a:pPr marL="514350" indent="-514350">
              <a:buFont typeface="+mj-lt"/>
              <a:buAutoNum type="arabicPeriod"/>
            </a:pPr>
            <a:r>
              <a:rPr lang="en-GB" dirty="0"/>
              <a:t>Radiation</a:t>
            </a:r>
          </a:p>
          <a:p>
            <a:pPr marL="514350" indent="-514350">
              <a:buFont typeface="+mj-lt"/>
              <a:buAutoNum type="arabicPeriod"/>
            </a:pPr>
            <a:r>
              <a:rPr lang="en-GB" dirty="0"/>
              <a:t>Forces</a:t>
            </a:r>
          </a:p>
          <a:p>
            <a:pPr marL="514350" indent="-514350">
              <a:buFont typeface="+mj-lt"/>
              <a:buAutoNum type="arabicPeriod"/>
            </a:pPr>
            <a:r>
              <a:rPr lang="en-GB" dirty="0"/>
              <a:t>Waves</a:t>
            </a:r>
          </a:p>
          <a:p>
            <a:pPr marL="514350" indent="-514350">
              <a:buFont typeface="+mj-lt"/>
              <a:buAutoNum type="arabicPeriod"/>
            </a:pPr>
            <a:r>
              <a:rPr lang="en-GB" dirty="0"/>
              <a:t>Magnets </a:t>
            </a:r>
          </a:p>
        </p:txBody>
      </p:sp>
    </p:spTree>
    <p:extLst>
      <p:ext uri="{BB962C8B-B14F-4D97-AF65-F5344CB8AC3E}">
        <p14:creationId xmlns:p14="http://schemas.microsoft.com/office/powerpoint/2010/main" val="874399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4386" y="0"/>
            <a:ext cx="7937614" cy="685800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2372" y="6175043"/>
            <a:ext cx="4139690" cy="682957"/>
          </a:xfrm>
          <a:prstGeom prst="rect">
            <a:avLst/>
          </a:prstGeom>
        </p:spPr>
      </p:pic>
      <p:sp>
        <p:nvSpPr>
          <p:cNvPr id="3" name="Content Placeholder 2"/>
          <p:cNvSpPr>
            <a:spLocks noGrp="1"/>
          </p:cNvSpPr>
          <p:nvPr>
            <p:ph idx="1"/>
          </p:nvPr>
        </p:nvSpPr>
        <p:spPr>
          <a:xfrm>
            <a:off x="293298" y="550011"/>
            <a:ext cx="11645660" cy="1673615"/>
          </a:xfrm>
        </p:spPr>
        <p:txBody>
          <a:bodyPr>
            <a:normAutofit lnSpcReduction="10000"/>
          </a:bodyPr>
          <a:lstStyle/>
          <a:p>
            <a:r>
              <a:rPr lang="en-GB" dirty="0"/>
              <a:t>In year ten the students study all of the content required for the paper 1 examinations. The content for the paper 2 examinations is covered in year eleven. </a:t>
            </a:r>
          </a:p>
          <a:p>
            <a:r>
              <a:rPr lang="en-GB" dirty="0"/>
              <a:t>Practical skills are assessed in the written examinations.</a:t>
            </a:r>
          </a:p>
        </p:txBody>
      </p:sp>
      <p:sp>
        <p:nvSpPr>
          <p:cNvPr id="6" name="Content Placeholder 2"/>
          <p:cNvSpPr txBox="1">
            <a:spLocks/>
          </p:cNvSpPr>
          <p:nvPr/>
        </p:nvSpPr>
        <p:spPr>
          <a:xfrm>
            <a:off x="293298" y="2440714"/>
            <a:ext cx="6899367" cy="349369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solidFill>
                  <a:srgbClr val="FF0051"/>
                </a:solidFill>
              </a:rPr>
              <a:t>Assessment objectives</a:t>
            </a:r>
          </a:p>
          <a:p>
            <a:pPr marL="0" indent="0">
              <a:buNone/>
            </a:pPr>
            <a:r>
              <a:rPr lang="en-GB" sz="2400" dirty="0"/>
              <a:t>AO1: 40%</a:t>
            </a:r>
          </a:p>
          <a:p>
            <a:r>
              <a:rPr lang="en-GB" sz="2400" dirty="0"/>
              <a:t>Demonstrate knowledge and understanding of:</a:t>
            </a:r>
          </a:p>
          <a:p>
            <a:pPr marL="514350" indent="-514350">
              <a:buAutoNum type="arabicParenR"/>
            </a:pPr>
            <a:r>
              <a:rPr lang="en-GB" sz="2400" dirty="0"/>
              <a:t>Scientific ideas.</a:t>
            </a:r>
          </a:p>
          <a:p>
            <a:pPr marL="514350" indent="-514350">
              <a:buAutoNum type="arabicParenR"/>
            </a:pPr>
            <a:r>
              <a:rPr lang="en-GB" sz="2400" dirty="0"/>
              <a:t>Scientific techniques and procedures.</a:t>
            </a:r>
          </a:p>
          <a:p>
            <a:pPr marL="0" indent="0">
              <a:buNone/>
            </a:pPr>
            <a:r>
              <a:rPr lang="en-GB" sz="2400" dirty="0"/>
              <a:t>AO2: 40%</a:t>
            </a:r>
          </a:p>
          <a:p>
            <a:r>
              <a:rPr lang="en-GB" sz="2400" dirty="0"/>
              <a:t>Apply knowledge and understanding of:</a:t>
            </a:r>
          </a:p>
          <a:p>
            <a:pPr marL="0" indent="0">
              <a:buNone/>
            </a:pPr>
            <a:r>
              <a:rPr lang="en-GB" sz="2400" dirty="0"/>
              <a:t>1) Scientific enquiry, techniques and procedures.</a:t>
            </a:r>
          </a:p>
        </p:txBody>
      </p:sp>
      <p:sp>
        <p:nvSpPr>
          <p:cNvPr id="4" name="Rectangle 3"/>
          <p:cNvSpPr/>
          <p:nvPr/>
        </p:nvSpPr>
        <p:spPr>
          <a:xfrm>
            <a:off x="7192665" y="3017319"/>
            <a:ext cx="5279366" cy="3046988"/>
          </a:xfrm>
          <a:prstGeom prst="rect">
            <a:avLst/>
          </a:prstGeom>
        </p:spPr>
        <p:txBody>
          <a:bodyPr wrap="square">
            <a:spAutoFit/>
          </a:bodyPr>
          <a:lstStyle/>
          <a:p>
            <a:r>
              <a:rPr lang="en-GB" sz="2400" dirty="0"/>
              <a:t>AO3: 20%</a:t>
            </a:r>
          </a:p>
          <a:p>
            <a:pPr marL="285750" indent="-285750">
              <a:buFont typeface="Arial" panose="020B0604020202020204" pitchFamily="34" charset="0"/>
              <a:buChar char="•"/>
            </a:pPr>
            <a:r>
              <a:rPr lang="en-GB" sz="2400" dirty="0"/>
              <a:t>Analyse information and ideas to:</a:t>
            </a:r>
          </a:p>
          <a:p>
            <a:r>
              <a:rPr lang="en-GB" sz="2400" dirty="0"/>
              <a:t>1a) Interpret.</a:t>
            </a:r>
          </a:p>
          <a:p>
            <a:r>
              <a:rPr lang="en-GB" sz="2400" dirty="0"/>
              <a:t>1b) Evaluate.</a:t>
            </a:r>
          </a:p>
          <a:p>
            <a:r>
              <a:rPr lang="en-GB" sz="2400" dirty="0"/>
              <a:t>2a) Make judgements.</a:t>
            </a:r>
          </a:p>
          <a:p>
            <a:r>
              <a:rPr lang="en-GB" sz="2400" dirty="0"/>
              <a:t>2b) Draw conclusions.</a:t>
            </a:r>
          </a:p>
          <a:p>
            <a:r>
              <a:rPr lang="en-GB" sz="2400" dirty="0"/>
              <a:t>3a) Develop experimental procedures.</a:t>
            </a:r>
          </a:p>
          <a:p>
            <a:r>
              <a:rPr lang="en-GB" sz="2400" dirty="0"/>
              <a:t>3b) Improve experimental procedures.</a:t>
            </a:r>
          </a:p>
        </p:txBody>
      </p:sp>
    </p:spTree>
    <p:extLst>
      <p:ext uri="{BB962C8B-B14F-4D97-AF65-F5344CB8AC3E}">
        <p14:creationId xmlns:p14="http://schemas.microsoft.com/office/powerpoint/2010/main" val="1294683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4386" y="0"/>
            <a:ext cx="7937614" cy="685800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2372" y="6175043"/>
            <a:ext cx="4139690" cy="682957"/>
          </a:xfrm>
          <a:prstGeom prst="rect">
            <a:avLst/>
          </a:prstGeom>
        </p:spPr>
      </p:pic>
      <p:sp>
        <p:nvSpPr>
          <p:cNvPr id="2" name="Title 1"/>
          <p:cNvSpPr>
            <a:spLocks noGrp="1"/>
          </p:cNvSpPr>
          <p:nvPr>
            <p:ph type="title"/>
          </p:nvPr>
        </p:nvSpPr>
        <p:spPr/>
        <p:txBody>
          <a:bodyPr>
            <a:normAutofit/>
          </a:bodyPr>
          <a:lstStyle/>
          <a:p>
            <a:r>
              <a:rPr lang="en-GB" sz="7200" b="1" dirty="0">
                <a:solidFill>
                  <a:srgbClr val="FF0051"/>
                </a:solidFill>
              </a:rPr>
              <a:t>Assessment</a:t>
            </a:r>
          </a:p>
        </p:txBody>
      </p:sp>
      <p:sp>
        <p:nvSpPr>
          <p:cNvPr id="3" name="Content Placeholder 2"/>
          <p:cNvSpPr>
            <a:spLocks noGrp="1"/>
          </p:cNvSpPr>
          <p:nvPr>
            <p:ph idx="1"/>
          </p:nvPr>
        </p:nvSpPr>
        <p:spPr>
          <a:xfrm>
            <a:off x="838200" y="1690687"/>
            <a:ext cx="10515600" cy="4779123"/>
          </a:xfrm>
        </p:spPr>
        <p:txBody>
          <a:bodyPr>
            <a:normAutofit lnSpcReduction="10000"/>
          </a:bodyPr>
          <a:lstStyle/>
          <a:p>
            <a:r>
              <a:rPr lang="en-GB" dirty="0"/>
              <a:t>At the end of Year 11 students will sit 6 exams each 1 hour 15 minutes long.</a:t>
            </a:r>
          </a:p>
          <a:p>
            <a:r>
              <a:rPr lang="en-GB" dirty="0"/>
              <a:t>Each exam has equal weighting and will be worth 16.7% of the final grade.</a:t>
            </a:r>
          </a:p>
          <a:p>
            <a:r>
              <a:rPr lang="en-GB" dirty="0"/>
              <a:t>These can be higher tier (grades 4-3 to 9-9) or foundation tier (grades 1-1 to 5-5).</a:t>
            </a:r>
          </a:p>
          <a:p>
            <a:r>
              <a:rPr lang="en-GB" dirty="0"/>
              <a:t>Biology 1 (units 1-4), Biology 2 (units 5-7), Chemistry 1 (units 1-5), Chemistry 2 (units 6-10), Physics 1 (units 1-4) and Physics 2 (units 5-7).</a:t>
            </a:r>
          </a:p>
          <a:p>
            <a:r>
              <a:rPr lang="en-GB" dirty="0"/>
              <a:t>Students will receive 2 GCSE grades that will be within 1 grade of each other e.g. 4-4, 5-4, 5-5</a:t>
            </a:r>
          </a:p>
        </p:txBody>
      </p:sp>
    </p:spTree>
    <p:extLst>
      <p:ext uri="{BB962C8B-B14F-4D97-AF65-F5344CB8AC3E}">
        <p14:creationId xmlns:p14="http://schemas.microsoft.com/office/powerpoint/2010/main" val="2676768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4386" y="0"/>
            <a:ext cx="7937614" cy="685800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2372" y="6175043"/>
            <a:ext cx="4139690" cy="682957"/>
          </a:xfrm>
          <a:prstGeom prst="rect">
            <a:avLst/>
          </a:prstGeom>
        </p:spPr>
      </p:pic>
      <p:sp>
        <p:nvSpPr>
          <p:cNvPr id="2" name="Title 1"/>
          <p:cNvSpPr>
            <a:spLocks noGrp="1"/>
          </p:cNvSpPr>
          <p:nvPr>
            <p:ph type="title"/>
          </p:nvPr>
        </p:nvSpPr>
        <p:spPr>
          <a:xfrm>
            <a:off x="522514" y="365125"/>
            <a:ext cx="10831286" cy="1325563"/>
          </a:xfrm>
        </p:spPr>
        <p:txBody>
          <a:bodyPr>
            <a:noAutofit/>
          </a:bodyPr>
          <a:lstStyle/>
          <a:p>
            <a:r>
              <a:rPr lang="en-GB" sz="6000" b="1" dirty="0">
                <a:solidFill>
                  <a:srgbClr val="FF0051"/>
                </a:solidFill>
              </a:rPr>
              <a:t>AQA Separate Sciences </a:t>
            </a:r>
            <a:br>
              <a:rPr lang="en-GB" sz="6000" b="1" dirty="0">
                <a:solidFill>
                  <a:srgbClr val="FF0051"/>
                </a:solidFill>
              </a:rPr>
            </a:br>
            <a:r>
              <a:rPr lang="en-GB" sz="6000" b="1" dirty="0">
                <a:solidFill>
                  <a:srgbClr val="FF0051"/>
                </a:solidFill>
              </a:rPr>
              <a:t>Biology, Chemistry and Physics</a:t>
            </a:r>
          </a:p>
        </p:txBody>
      </p:sp>
      <p:sp>
        <p:nvSpPr>
          <p:cNvPr id="3" name="Content Placeholder 2"/>
          <p:cNvSpPr>
            <a:spLocks noGrp="1"/>
          </p:cNvSpPr>
          <p:nvPr>
            <p:ph idx="1"/>
          </p:nvPr>
        </p:nvSpPr>
        <p:spPr>
          <a:xfrm>
            <a:off x="838200" y="2055813"/>
            <a:ext cx="10515600" cy="3623544"/>
          </a:xfrm>
        </p:spPr>
        <p:txBody>
          <a:bodyPr/>
          <a:lstStyle/>
          <a:p>
            <a:r>
              <a:rPr lang="en-GB" dirty="0"/>
              <a:t>GCSE Separate Sciences</a:t>
            </a:r>
            <a:r>
              <a:rPr lang="en-GB" b="1" dirty="0"/>
              <a:t> </a:t>
            </a:r>
            <a:r>
              <a:rPr lang="en-GB" dirty="0"/>
              <a:t>offers students a chance to gain a more in depth knowledge of Chemistry, Biology and Physics and to build on areas covered in combined Science in more detail as well as covering extra content. This course is great preparation for studying Science at A level, under-graduate and post-graduate degree level.</a:t>
            </a:r>
          </a:p>
        </p:txBody>
      </p:sp>
      <p:pic>
        <p:nvPicPr>
          <p:cNvPr id="7170" name="Picture 2" descr="AQA | Science | GCSE | Biolog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4071" y="4123425"/>
            <a:ext cx="1917885" cy="27236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5516480" y="4123426"/>
            <a:ext cx="1917885" cy="2723624"/>
          </a:xfrm>
          <a:prstGeom prst="rect">
            <a:avLst/>
          </a:prstGeom>
        </p:spPr>
      </p:pic>
      <p:pic>
        <p:nvPicPr>
          <p:cNvPr id="7174" name="Picture 6" descr="AQA | Science | GCSE | Physic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48788" y="4123424"/>
            <a:ext cx="1917885" cy="2723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6235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3765" y="162232"/>
            <a:ext cx="7937614" cy="685800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2372" y="6175043"/>
            <a:ext cx="4139690" cy="682957"/>
          </a:xfrm>
          <a:prstGeom prst="rect">
            <a:avLst/>
          </a:prstGeom>
        </p:spPr>
      </p:pic>
      <p:sp>
        <p:nvSpPr>
          <p:cNvPr id="2" name="Title 1"/>
          <p:cNvSpPr>
            <a:spLocks noGrp="1"/>
          </p:cNvSpPr>
          <p:nvPr>
            <p:ph type="title"/>
          </p:nvPr>
        </p:nvSpPr>
        <p:spPr/>
        <p:txBody>
          <a:bodyPr>
            <a:normAutofit/>
          </a:bodyPr>
          <a:lstStyle/>
          <a:p>
            <a:r>
              <a:rPr lang="en-GB" sz="7200" b="1" dirty="0">
                <a:solidFill>
                  <a:srgbClr val="FF0051"/>
                </a:solidFill>
              </a:rPr>
              <a:t>Additional Content </a:t>
            </a:r>
          </a:p>
        </p:txBody>
      </p:sp>
      <p:sp>
        <p:nvSpPr>
          <p:cNvPr id="3" name="Content Placeholder 2"/>
          <p:cNvSpPr>
            <a:spLocks noGrp="1"/>
          </p:cNvSpPr>
          <p:nvPr>
            <p:ph type="body" idx="1"/>
          </p:nvPr>
        </p:nvSpPr>
        <p:spPr>
          <a:xfrm>
            <a:off x="839788" y="1181895"/>
            <a:ext cx="3576937" cy="823912"/>
          </a:xfrm>
        </p:spPr>
        <p:txBody>
          <a:bodyPr>
            <a:normAutofit/>
          </a:bodyPr>
          <a:lstStyle/>
          <a:p>
            <a:r>
              <a:rPr lang="en-GB" dirty="0"/>
              <a:t>Biology</a:t>
            </a:r>
          </a:p>
        </p:txBody>
      </p:sp>
      <p:sp>
        <p:nvSpPr>
          <p:cNvPr id="4" name="Content Placeholder 3"/>
          <p:cNvSpPr>
            <a:spLocks noGrp="1"/>
          </p:cNvSpPr>
          <p:nvPr>
            <p:ph sz="half" idx="2"/>
          </p:nvPr>
        </p:nvSpPr>
        <p:spPr>
          <a:xfrm>
            <a:off x="539241" y="2091607"/>
            <a:ext cx="3576937" cy="4441928"/>
          </a:xfrm>
        </p:spPr>
        <p:txBody>
          <a:bodyPr vert="horz" lIns="91440" tIns="45720" rIns="91440" bIns="45720" rtlCol="0" anchor="t">
            <a:normAutofit fontScale="77500" lnSpcReduction="20000"/>
          </a:bodyPr>
          <a:lstStyle/>
          <a:p>
            <a:pPr marL="514350" indent="-514350">
              <a:buFont typeface="+mj-lt"/>
              <a:buAutoNum type="arabicPeriod"/>
            </a:pPr>
            <a:r>
              <a:rPr lang="en-GB" dirty="0"/>
              <a:t>Monoclonal antibodies (B3)</a:t>
            </a:r>
          </a:p>
          <a:p>
            <a:pPr marL="514350" indent="-514350">
              <a:buFont typeface="+mj-lt"/>
              <a:buAutoNum type="arabicPeriod"/>
            </a:pPr>
            <a:r>
              <a:rPr lang="en-GB" dirty="0"/>
              <a:t>Plant diseases and defences (B3)</a:t>
            </a:r>
          </a:p>
          <a:p>
            <a:pPr marL="514350" indent="-514350">
              <a:buFont typeface="+mj-lt"/>
              <a:buAutoNum type="arabicPeriod"/>
            </a:pPr>
            <a:r>
              <a:rPr lang="en-GB" dirty="0"/>
              <a:t>The brain (B5)</a:t>
            </a:r>
          </a:p>
          <a:p>
            <a:pPr marL="514350" indent="-514350">
              <a:buFont typeface="+mj-lt"/>
              <a:buAutoNum type="arabicPeriod"/>
            </a:pPr>
            <a:r>
              <a:rPr lang="en-GB" dirty="0"/>
              <a:t>The eye (B5)</a:t>
            </a:r>
          </a:p>
          <a:p>
            <a:pPr marL="514350" indent="-514350">
              <a:buFont typeface="+mj-lt"/>
              <a:buAutoNum type="arabicPeriod"/>
            </a:pPr>
            <a:r>
              <a:rPr lang="en-GB" dirty="0"/>
              <a:t>The kidneys (B5)</a:t>
            </a:r>
          </a:p>
          <a:p>
            <a:pPr marL="514350" indent="-514350">
              <a:buFont typeface="+mj-lt"/>
              <a:buAutoNum type="arabicPeriod"/>
            </a:pPr>
            <a:r>
              <a:rPr lang="en-GB" dirty="0"/>
              <a:t>Plant hormones (B5)</a:t>
            </a:r>
            <a:endParaRPr lang="en-GB" dirty="0">
              <a:cs typeface="Calibri"/>
            </a:endParaRPr>
          </a:p>
          <a:p>
            <a:pPr marL="514350" indent="-514350">
              <a:buFont typeface="+mj-lt"/>
              <a:buAutoNum type="arabicPeriod"/>
            </a:pPr>
            <a:r>
              <a:rPr lang="en-GB" dirty="0"/>
              <a:t>Protein synthesis (B6)</a:t>
            </a:r>
          </a:p>
          <a:p>
            <a:pPr marL="514350" indent="-514350">
              <a:buFont typeface="+mj-lt"/>
              <a:buAutoNum type="arabicPeriod"/>
            </a:pPr>
            <a:r>
              <a:rPr lang="en-GB" dirty="0"/>
              <a:t>History of genetics (B6)</a:t>
            </a:r>
          </a:p>
          <a:p>
            <a:pPr marL="514350" indent="-514350">
              <a:buFont typeface="+mj-lt"/>
              <a:buAutoNum type="arabicPeriod"/>
            </a:pPr>
            <a:r>
              <a:rPr lang="en-GB" dirty="0"/>
              <a:t>Food security and farming (B7)</a:t>
            </a:r>
          </a:p>
          <a:p>
            <a:pPr marL="514350" indent="-514350">
              <a:buFont typeface="+mj-lt"/>
              <a:buAutoNum type="arabicPeriod"/>
            </a:pPr>
            <a:r>
              <a:rPr lang="en-GB" dirty="0"/>
              <a:t>Biotechnology (B7)</a:t>
            </a:r>
          </a:p>
          <a:p>
            <a:pPr marL="514350" indent="-514350">
              <a:buFont typeface="+mj-lt"/>
              <a:buAutoNum type="arabicPeriod"/>
            </a:pPr>
            <a:endParaRPr lang="en-GB" dirty="0"/>
          </a:p>
        </p:txBody>
      </p:sp>
      <p:sp>
        <p:nvSpPr>
          <p:cNvPr id="5" name="Text Placeholder 4"/>
          <p:cNvSpPr>
            <a:spLocks noGrp="1"/>
          </p:cNvSpPr>
          <p:nvPr>
            <p:ph type="body" sz="quarter" idx="3"/>
          </p:nvPr>
        </p:nvSpPr>
        <p:spPr>
          <a:xfrm>
            <a:off x="4717272" y="1191420"/>
            <a:ext cx="3594553" cy="823912"/>
          </a:xfrm>
        </p:spPr>
        <p:txBody>
          <a:bodyPr/>
          <a:lstStyle/>
          <a:p>
            <a:r>
              <a:rPr lang="en-GB" dirty="0"/>
              <a:t>Chemistry</a:t>
            </a:r>
          </a:p>
        </p:txBody>
      </p:sp>
      <p:sp>
        <p:nvSpPr>
          <p:cNvPr id="6" name="Content Placeholder 5"/>
          <p:cNvSpPr>
            <a:spLocks noGrp="1"/>
          </p:cNvSpPr>
          <p:nvPr>
            <p:ph sz="quarter" idx="4"/>
          </p:nvPr>
        </p:nvSpPr>
        <p:spPr>
          <a:xfrm>
            <a:off x="4416725" y="2101132"/>
            <a:ext cx="3594553" cy="4432403"/>
          </a:xfrm>
        </p:spPr>
        <p:txBody>
          <a:bodyPr>
            <a:normAutofit fontScale="77500" lnSpcReduction="20000"/>
          </a:bodyPr>
          <a:lstStyle/>
          <a:p>
            <a:pPr marL="514350" indent="-514350">
              <a:buFont typeface="+mj-lt"/>
              <a:buAutoNum type="arabicPeriod"/>
            </a:pPr>
            <a:r>
              <a:rPr lang="en-GB" dirty="0"/>
              <a:t>Nanotechnology (C2)</a:t>
            </a:r>
          </a:p>
          <a:p>
            <a:pPr marL="514350" indent="-514350">
              <a:buFont typeface="+mj-lt"/>
              <a:buAutoNum type="arabicPeriod"/>
            </a:pPr>
            <a:r>
              <a:rPr lang="en-GB" dirty="0"/>
              <a:t>Atom economy and percentage yield (C3)</a:t>
            </a:r>
          </a:p>
          <a:p>
            <a:pPr marL="514350" indent="-514350">
              <a:buFont typeface="+mj-lt"/>
              <a:buAutoNum type="arabicPeriod"/>
            </a:pPr>
            <a:r>
              <a:rPr lang="en-GB" dirty="0"/>
              <a:t>Titrations (C4)</a:t>
            </a:r>
          </a:p>
          <a:p>
            <a:pPr marL="514350" indent="-514350">
              <a:buFont typeface="+mj-lt"/>
              <a:buAutoNum type="arabicPeriod"/>
            </a:pPr>
            <a:r>
              <a:rPr lang="en-GB" dirty="0"/>
              <a:t>Fuel cells (C5)</a:t>
            </a:r>
          </a:p>
          <a:p>
            <a:pPr marL="514350" indent="-514350">
              <a:buFont typeface="+mj-lt"/>
              <a:buAutoNum type="arabicPeriod"/>
            </a:pPr>
            <a:r>
              <a:rPr lang="en-GB" dirty="0"/>
              <a:t>Alkenes, alcohols, carboxylic acids (C7)</a:t>
            </a:r>
          </a:p>
          <a:p>
            <a:pPr marL="514350" indent="-514350">
              <a:buFont typeface="+mj-lt"/>
              <a:buAutoNum type="arabicPeriod"/>
            </a:pPr>
            <a:r>
              <a:rPr lang="en-GB" dirty="0"/>
              <a:t>Polymers (C7)</a:t>
            </a:r>
          </a:p>
          <a:p>
            <a:pPr marL="514350" indent="-514350">
              <a:buFont typeface="+mj-lt"/>
              <a:buAutoNum type="arabicPeriod"/>
            </a:pPr>
            <a:r>
              <a:rPr lang="en-GB" dirty="0"/>
              <a:t>Ion tests (C8)</a:t>
            </a:r>
          </a:p>
          <a:p>
            <a:pPr marL="514350" indent="-514350">
              <a:buFont typeface="+mj-lt"/>
              <a:buAutoNum type="arabicPeriod"/>
            </a:pPr>
            <a:r>
              <a:rPr lang="en-GB" dirty="0"/>
              <a:t>Properties of materials (C10)</a:t>
            </a:r>
          </a:p>
          <a:p>
            <a:pPr marL="514350" indent="-514350">
              <a:buFont typeface="+mj-lt"/>
              <a:buAutoNum type="arabicPeriod"/>
            </a:pPr>
            <a:r>
              <a:rPr lang="en-GB" dirty="0"/>
              <a:t>Haber process and fertilisers (C10)</a:t>
            </a:r>
          </a:p>
          <a:p>
            <a:pPr marL="514350" indent="-514350">
              <a:buFont typeface="+mj-lt"/>
              <a:buAutoNum type="arabicPeriod"/>
            </a:pPr>
            <a:endParaRPr lang="en-GB" dirty="0"/>
          </a:p>
        </p:txBody>
      </p:sp>
      <p:sp>
        <p:nvSpPr>
          <p:cNvPr id="10" name="Content Placeholder 2"/>
          <p:cNvSpPr txBox="1">
            <a:spLocks/>
          </p:cNvSpPr>
          <p:nvPr/>
        </p:nvSpPr>
        <p:spPr>
          <a:xfrm>
            <a:off x="8744820" y="1191420"/>
            <a:ext cx="3576937" cy="82391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GB" dirty="0"/>
              <a:t>Physics</a:t>
            </a:r>
          </a:p>
        </p:txBody>
      </p:sp>
      <p:sp>
        <p:nvSpPr>
          <p:cNvPr id="12" name="Content Placeholder 3"/>
          <p:cNvSpPr txBox="1">
            <a:spLocks/>
          </p:cNvSpPr>
          <p:nvPr/>
        </p:nvSpPr>
        <p:spPr>
          <a:xfrm>
            <a:off x="8444273" y="2101133"/>
            <a:ext cx="3576937" cy="4398554"/>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GB" dirty="0"/>
              <a:t>Static electricity (P2)</a:t>
            </a:r>
          </a:p>
          <a:p>
            <a:pPr marL="514350" indent="-514350">
              <a:buFont typeface="+mj-lt"/>
              <a:buAutoNum type="arabicPeriod"/>
            </a:pPr>
            <a:r>
              <a:rPr lang="en-GB" dirty="0"/>
              <a:t>Nuclear fission and fusion (P4)</a:t>
            </a:r>
          </a:p>
          <a:p>
            <a:pPr marL="514350" indent="-514350">
              <a:buFont typeface="+mj-lt"/>
              <a:buAutoNum type="arabicPeriod"/>
            </a:pPr>
            <a:r>
              <a:rPr lang="en-GB" dirty="0"/>
              <a:t>Moments (P5)</a:t>
            </a:r>
          </a:p>
          <a:p>
            <a:pPr marL="514350" indent="-514350">
              <a:buFont typeface="+mj-lt"/>
              <a:buAutoNum type="arabicPeriod"/>
            </a:pPr>
            <a:r>
              <a:rPr lang="en-GB" dirty="0"/>
              <a:t>Pressure (P5)</a:t>
            </a:r>
          </a:p>
          <a:p>
            <a:pPr marL="514350" indent="-514350">
              <a:buFont typeface="+mj-lt"/>
              <a:buAutoNum type="arabicPeriod"/>
            </a:pPr>
            <a:r>
              <a:rPr lang="en-GB" dirty="0"/>
              <a:t>Sound waves and ultrasound (P6)</a:t>
            </a:r>
          </a:p>
          <a:p>
            <a:pPr marL="514350" indent="-514350">
              <a:buFont typeface="+mj-lt"/>
              <a:buAutoNum type="arabicPeriod"/>
            </a:pPr>
            <a:r>
              <a:rPr lang="en-GB" dirty="0"/>
              <a:t>Earthquakes (P6)</a:t>
            </a:r>
          </a:p>
          <a:p>
            <a:pPr marL="514350" indent="-514350">
              <a:buFont typeface="+mj-lt"/>
              <a:buAutoNum type="arabicPeriod"/>
            </a:pPr>
            <a:r>
              <a:rPr lang="en-GB" dirty="0"/>
              <a:t>Lenses (P6)</a:t>
            </a:r>
          </a:p>
          <a:p>
            <a:pPr marL="514350" indent="-514350">
              <a:buFont typeface="+mj-lt"/>
              <a:buAutoNum type="arabicPeriod"/>
            </a:pPr>
            <a:r>
              <a:rPr lang="en-GB" dirty="0"/>
              <a:t>Generators, loudspeakers, microphones (P7)</a:t>
            </a:r>
          </a:p>
          <a:p>
            <a:pPr marL="514350" indent="-514350">
              <a:buFont typeface="+mj-lt"/>
              <a:buAutoNum type="arabicPeriod"/>
            </a:pPr>
            <a:r>
              <a:rPr lang="en-GB" dirty="0"/>
              <a:t>Space (whole unit P8)</a:t>
            </a:r>
          </a:p>
        </p:txBody>
      </p:sp>
    </p:spTree>
    <p:extLst>
      <p:ext uri="{BB962C8B-B14F-4D97-AF65-F5344CB8AC3E}">
        <p14:creationId xmlns:p14="http://schemas.microsoft.com/office/powerpoint/2010/main" val="1954480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4386" y="0"/>
            <a:ext cx="7937614" cy="685800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2372" y="6175043"/>
            <a:ext cx="4139690" cy="682957"/>
          </a:xfrm>
          <a:prstGeom prst="rect">
            <a:avLst/>
          </a:prstGeom>
        </p:spPr>
      </p:pic>
      <p:sp>
        <p:nvSpPr>
          <p:cNvPr id="2" name="Title 1"/>
          <p:cNvSpPr>
            <a:spLocks noGrp="1"/>
          </p:cNvSpPr>
          <p:nvPr>
            <p:ph type="title"/>
          </p:nvPr>
        </p:nvSpPr>
        <p:spPr/>
        <p:txBody>
          <a:bodyPr>
            <a:normAutofit/>
          </a:bodyPr>
          <a:lstStyle/>
          <a:p>
            <a:r>
              <a:rPr lang="en-GB" sz="7200" b="1" dirty="0">
                <a:solidFill>
                  <a:srgbClr val="FF0051"/>
                </a:solidFill>
              </a:rPr>
              <a:t>Assessment</a:t>
            </a:r>
          </a:p>
        </p:txBody>
      </p:sp>
      <p:sp>
        <p:nvSpPr>
          <p:cNvPr id="3" name="Content Placeholder 2"/>
          <p:cNvSpPr>
            <a:spLocks noGrp="1"/>
          </p:cNvSpPr>
          <p:nvPr>
            <p:ph idx="1"/>
          </p:nvPr>
        </p:nvSpPr>
        <p:spPr>
          <a:xfrm>
            <a:off x="838200" y="1690687"/>
            <a:ext cx="10515600" cy="4779123"/>
          </a:xfrm>
        </p:spPr>
        <p:txBody>
          <a:bodyPr vert="horz" lIns="91440" tIns="45720" rIns="91440" bIns="45720" rtlCol="0" anchor="t">
            <a:normAutofit/>
          </a:bodyPr>
          <a:lstStyle/>
          <a:p>
            <a:r>
              <a:rPr lang="en-GB" dirty="0"/>
              <a:t>At the end of Year 11 students will sit 2 exams for each science. All exams are 1 hour 45 minutes long and worth 50% of the final grade.</a:t>
            </a:r>
          </a:p>
          <a:p>
            <a:endParaRPr lang="en-GB" dirty="0"/>
          </a:p>
          <a:p>
            <a:r>
              <a:rPr lang="en-GB" dirty="0"/>
              <a:t>These can be higher tier (grades 4-9) or foundation tier (grades 1-5).</a:t>
            </a:r>
          </a:p>
          <a:p>
            <a:endParaRPr lang="en-GB" dirty="0"/>
          </a:p>
          <a:p>
            <a:r>
              <a:rPr lang="en-GB" dirty="0"/>
              <a:t>Biology 1 (units 1-4), Biology 2 (units 5-7), Chemistry 1 (units 1-5), Chemistry 2 (units 6-10), Physics 1 (units 1-4) and Physics 2 (units 5-8).</a:t>
            </a:r>
          </a:p>
          <a:p>
            <a:r>
              <a:rPr lang="en-GB" dirty="0"/>
              <a:t>Students will receive 1 GCSE grade for each of the sciences.</a:t>
            </a:r>
          </a:p>
        </p:txBody>
      </p:sp>
    </p:spTree>
    <p:extLst>
      <p:ext uri="{BB962C8B-B14F-4D97-AF65-F5344CB8AC3E}">
        <p14:creationId xmlns:p14="http://schemas.microsoft.com/office/powerpoint/2010/main" val="38376761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HS Template Powerpoint Slide.pptx" id="{893262B5-4384-49E8-A9CE-FEAFD6C65FEE}" vid="{91BC77B0-CDA1-42F9-A2E6-F4CAB263EFC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23770d83-0845-438e-be82-5a6fbe893f0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AD10AB7B6BC7C45A2B8C70E9BADCA99" ma:contentTypeVersion="15" ma:contentTypeDescription="Create a new document." ma:contentTypeScope="" ma:versionID="8b710bf7fe7248ef4681e88ab1e74cb5">
  <xsd:schema xmlns:xsd="http://www.w3.org/2001/XMLSchema" xmlns:xs="http://www.w3.org/2001/XMLSchema" xmlns:p="http://schemas.microsoft.com/office/2006/metadata/properties" xmlns:ns3="11534c1b-ec35-447f-9875-6996bbace586" xmlns:ns4="23770d83-0845-438e-be82-5a6fbe893f07" targetNamespace="http://schemas.microsoft.com/office/2006/metadata/properties" ma:root="true" ma:fieldsID="3192e219d9c2f27a0081144319e01c9c" ns3:_="" ns4:_="">
    <xsd:import namespace="11534c1b-ec35-447f-9875-6996bbace586"/>
    <xsd:import namespace="23770d83-0845-438e-be82-5a6fbe893f0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element ref="ns4:MediaLengthInSeconds"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534c1b-ec35-447f-9875-6996bbace58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770d83-0845-438e-be82-5a6fbe893f07"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920C5D-660A-49E7-AE6A-B343EC51EE6C}">
  <ds:schemaRefs>
    <ds:schemaRef ds:uri="http://purl.org/dc/terms/"/>
    <ds:schemaRef ds:uri="http://schemas.openxmlformats.org/package/2006/metadata/core-properties"/>
    <ds:schemaRef ds:uri="http://schemas.microsoft.com/office/2006/documentManagement/types"/>
    <ds:schemaRef ds:uri="23770d83-0845-438e-be82-5a6fbe893f07"/>
    <ds:schemaRef ds:uri="http://purl.org/dc/elements/1.1/"/>
    <ds:schemaRef ds:uri="http://schemas.microsoft.com/office/2006/metadata/properties"/>
    <ds:schemaRef ds:uri="http://schemas.microsoft.com/office/infopath/2007/PartnerControls"/>
    <ds:schemaRef ds:uri="11534c1b-ec35-447f-9875-6996bbace586"/>
    <ds:schemaRef ds:uri="http://www.w3.org/XML/1998/namespace"/>
    <ds:schemaRef ds:uri="http://purl.org/dc/dcmitype/"/>
  </ds:schemaRefs>
</ds:datastoreItem>
</file>

<file path=customXml/itemProps2.xml><?xml version="1.0" encoding="utf-8"?>
<ds:datastoreItem xmlns:ds="http://schemas.openxmlformats.org/officeDocument/2006/customXml" ds:itemID="{735DAD47-F62E-4CE8-80A5-A756714515A2}">
  <ds:schemaRefs>
    <ds:schemaRef ds:uri="http://schemas.microsoft.com/sharepoint/v3/contenttype/forms"/>
  </ds:schemaRefs>
</ds:datastoreItem>
</file>

<file path=customXml/itemProps3.xml><?xml version="1.0" encoding="utf-8"?>
<ds:datastoreItem xmlns:ds="http://schemas.openxmlformats.org/officeDocument/2006/customXml" ds:itemID="{AC3C2C62-58A6-4B3B-BAA7-B0A4BF1823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534c1b-ec35-447f-9875-6996bbace586"/>
    <ds:schemaRef ds:uri="23770d83-0845-438e-be82-5a6fbe893f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CLHS Template Powerpoint Slide</Template>
  <TotalTime>168</TotalTime>
  <Words>772</Words>
  <Application>Microsoft Office PowerPoint</Application>
  <PresentationFormat>Widescreen</PresentationFormat>
  <Paragraphs>109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GCSE Science</vt:lpstr>
      <vt:lpstr>Science Options</vt:lpstr>
      <vt:lpstr>AQA Combined Science (Trilogy)</vt:lpstr>
      <vt:lpstr>Content </vt:lpstr>
      <vt:lpstr>PowerPoint Presentation</vt:lpstr>
      <vt:lpstr>Assessment</vt:lpstr>
      <vt:lpstr>AQA Separate Sciences  Biology, Chemistry and Physics</vt:lpstr>
      <vt:lpstr>Additional Content </vt:lpstr>
      <vt:lpstr>Assessment</vt:lpstr>
      <vt:lpstr>Pathways post-16</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A Middleton</dc:creator>
  <cp:lastModifiedBy>Joanne Lilley</cp:lastModifiedBy>
  <cp:revision>26</cp:revision>
  <dcterms:created xsi:type="dcterms:W3CDTF">2022-03-06T21:11:48Z</dcterms:created>
  <dcterms:modified xsi:type="dcterms:W3CDTF">2024-02-07T15:43:08Z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0x0101006AD10AB7B6BC7C45A2B8C70E9BADCA99</vt:lpwstr>
  </property>
</Properties>
</file>