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3" r:id="rId6"/>
    <p:sldId id="269" r:id="rId7"/>
    <p:sldId id="259" r:id="rId8"/>
    <p:sldId id="260" r:id="rId9"/>
    <p:sldId id="264" r:id="rId10"/>
    <p:sldId id="266" r:id="rId11"/>
    <p:sldId id="261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5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R Spence" userId="08f2e717-e3c7-42d6-8d9e-f49fe79bbc85" providerId="ADAL" clId="{7CB24865-4298-4DA9-9A8F-B03864A3A674}"/>
    <pc:docChg chg="custSel modSld">
      <pc:chgData name="Miss R Spence" userId="08f2e717-e3c7-42d6-8d9e-f49fe79bbc85" providerId="ADAL" clId="{7CB24865-4298-4DA9-9A8F-B03864A3A674}" dt="2024-02-07T13:37:21.112" v="1185" actId="20577"/>
      <pc:docMkLst>
        <pc:docMk/>
      </pc:docMkLst>
      <pc:sldChg chg="modSp mod">
        <pc:chgData name="Miss R Spence" userId="08f2e717-e3c7-42d6-8d9e-f49fe79bbc85" providerId="ADAL" clId="{7CB24865-4298-4DA9-9A8F-B03864A3A674}" dt="2024-02-07T12:09:03.341" v="310" actId="20577"/>
        <pc:sldMkLst>
          <pc:docMk/>
          <pc:sldMk cId="4027670927" sldId="259"/>
        </pc:sldMkLst>
        <pc:spChg chg="mod">
          <ac:chgData name="Miss R Spence" userId="08f2e717-e3c7-42d6-8d9e-f49fe79bbc85" providerId="ADAL" clId="{7CB24865-4298-4DA9-9A8F-B03864A3A674}" dt="2024-02-07T12:09:03.341" v="310" actId="20577"/>
          <ac:spMkLst>
            <pc:docMk/>
            <pc:sldMk cId="4027670927" sldId="259"/>
            <ac:spMk id="2" creationId="{00000000-0000-0000-0000-000000000000}"/>
          </ac:spMkLst>
        </pc:spChg>
      </pc:sldChg>
      <pc:sldChg chg="modSp mod">
        <pc:chgData name="Miss R Spence" userId="08f2e717-e3c7-42d6-8d9e-f49fe79bbc85" providerId="ADAL" clId="{7CB24865-4298-4DA9-9A8F-B03864A3A674}" dt="2024-02-07T13:37:21.112" v="1185" actId="20577"/>
        <pc:sldMkLst>
          <pc:docMk/>
          <pc:sldMk cId="404532414" sldId="260"/>
        </pc:sldMkLst>
        <pc:spChg chg="mod">
          <ac:chgData name="Miss R Spence" userId="08f2e717-e3c7-42d6-8d9e-f49fe79bbc85" providerId="ADAL" clId="{7CB24865-4298-4DA9-9A8F-B03864A3A674}" dt="2024-02-07T13:37:21.112" v="1185" actId="20577"/>
          <ac:spMkLst>
            <pc:docMk/>
            <pc:sldMk cId="404532414" sldId="260"/>
            <ac:spMk id="2" creationId="{00000000-0000-0000-0000-000000000000}"/>
          </ac:spMkLst>
        </pc:spChg>
      </pc:sldChg>
      <pc:sldChg chg="modSp mod">
        <pc:chgData name="Miss R Spence" userId="08f2e717-e3c7-42d6-8d9e-f49fe79bbc85" providerId="ADAL" clId="{7CB24865-4298-4DA9-9A8F-B03864A3A674}" dt="2024-02-07T13:34:24.645" v="1157" actId="20577"/>
        <pc:sldMkLst>
          <pc:docMk/>
          <pc:sldMk cId="3662075344" sldId="261"/>
        </pc:sldMkLst>
        <pc:spChg chg="mod">
          <ac:chgData name="Miss R Spence" userId="08f2e717-e3c7-42d6-8d9e-f49fe79bbc85" providerId="ADAL" clId="{7CB24865-4298-4DA9-9A8F-B03864A3A674}" dt="2024-02-07T13:34:24.645" v="1157" actId="20577"/>
          <ac:spMkLst>
            <pc:docMk/>
            <pc:sldMk cId="3662075344" sldId="261"/>
            <ac:spMk id="2" creationId="{00000000-0000-0000-0000-000000000000}"/>
          </ac:spMkLst>
        </pc:spChg>
      </pc:sldChg>
      <pc:sldChg chg="modSp mod">
        <pc:chgData name="Miss R Spence" userId="08f2e717-e3c7-42d6-8d9e-f49fe79bbc85" providerId="ADAL" clId="{7CB24865-4298-4DA9-9A8F-B03864A3A674}" dt="2024-02-07T12:31:01.037" v="716"/>
        <pc:sldMkLst>
          <pc:docMk/>
          <pc:sldMk cId="959624301" sldId="264"/>
        </pc:sldMkLst>
        <pc:spChg chg="mod">
          <ac:chgData name="Miss R Spence" userId="08f2e717-e3c7-42d6-8d9e-f49fe79bbc85" providerId="ADAL" clId="{7CB24865-4298-4DA9-9A8F-B03864A3A674}" dt="2024-02-07T12:09:57.093" v="354" actId="20577"/>
          <ac:spMkLst>
            <pc:docMk/>
            <pc:sldMk cId="959624301" sldId="264"/>
            <ac:spMk id="2" creationId="{00000000-0000-0000-0000-000000000000}"/>
          </ac:spMkLst>
        </pc:spChg>
        <pc:spChg chg="mod">
          <ac:chgData name="Miss R Spence" userId="08f2e717-e3c7-42d6-8d9e-f49fe79bbc85" providerId="ADAL" clId="{7CB24865-4298-4DA9-9A8F-B03864A3A674}" dt="2024-02-07T12:31:01.037" v="716"/>
          <ac:spMkLst>
            <pc:docMk/>
            <pc:sldMk cId="959624301" sldId="264"/>
            <ac:spMk id="7" creationId="{00000000-0000-0000-0000-000000000000}"/>
          </ac:spMkLst>
        </pc:spChg>
        <pc:spChg chg="mod">
          <ac:chgData name="Miss R Spence" userId="08f2e717-e3c7-42d6-8d9e-f49fe79bbc85" providerId="ADAL" clId="{7CB24865-4298-4DA9-9A8F-B03864A3A674}" dt="2024-02-07T12:30:53.177" v="713" actId="12"/>
          <ac:spMkLst>
            <pc:docMk/>
            <pc:sldMk cId="959624301" sldId="264"/>
            <ac:spMk id="9" creationId="{00000000-0000-0000-0000-000000000000}"/>
          </ac:spMkLst>
        </pc:spChg>
        <pc:spChg chg="mod">
          <ac:chgData name="Miss R Spence" userId="08f2e717-e3c7-42d6-8d9e-f49fe79bbc85" providerId="ADAL" clId="{7CB24865-4298-4DA9-9A8F-B03864A3A674}" dt="2024-02-07T12:10:16.890" v="388" actId="20577"/>
          <ac:spMkLst>
            <pc:docMk/>
            <pc:sldMk cId="959624301" sldId="264"/>
            <ac:spMk id="11" creationId="{00000000-0000-0000-0000-000000000000}"/>
          </ac:spMkLst>
        </pc:spChg>
      </pc:sldChg>
      <pc:sldChg chg="delSp modSp mod">
        <pc:chgData name="Miss R Spence" userId="08f2e717-e3c7-42d6-8d9e-f49fe79bbc85" providerId="ADAL" clId="{7CB24865-4298-4DA9-9A8F-B03864A3A674}" dt="2024-02-07T13:36:59.604" v="1165" actId="20577"/>
        <pc:sldMkLst>
          <pc:docMk/>
          <pc:sldMk cId="3496388536" sldId="266"/>
        </pc:sldMkLst>
        <pc:spChg chg="mod">
          <ac:chgData name="Miss R Spence" userId="08f2e717-e3c7-42d6-8d9e-f49fe79bbc85" providerId="ADAL" clId="{7CB24865-4298-4DA9-9A8F-B03864A3A674}" dt="2024-02-07T13:36:59.604" v="1165" actId="20577"/>
          <ac:spMkLst>
            <pc:docMk/>
            <pc:sldMk cId="3496388536" sldId="266"/>
            <ac:spMk id="2" creationId="{00000000-0000-0000-0000-000000000000}"/>
          </ac:spMkLst>
        </pc:spChg>
        <pc:spChg chg="mod">
          <ac:chgData name="Miss R Spence" userId="08f2e717-e3c7-42d6-8d9e-f49fe79bbc85" providerId="ADAL" clId="{7CB24865-4298-4DA9-9A8F-B03864A3A674}" dt="2024-02-07T12:31:14.724" v="746" actId="20577"/>
          <ac:spMkLst>
            <pc:docMk/>
            <pc:sldMk cId="3496388536" sldId="266"/>
            <ac:spMk id="3" creationId="{00000000-0000-0000-0000-000000000000}"/>
          </ac:spMkLst>
        </pc:spChg>
        <pc:picChg chg="del">
          <ac:chgData name="Miss R Spence" userId="08f2e717-e3c7-42d6-8d9e-f49fe79bbc85" providerId="ADAL" clId="{7CB24865-4298-4DA9-9A8F-B03864A3A674}" dt="2024-02-07T13:30:02.151" v="860" actId="21"/>
          <ac:picMkLst>
            <pc:docMk/>
            <pc:sldMk cId="3496388536" sldId="266"/>
            <ac:picMk id="1026" creationId="{00000000-0000-0000-0000-000000000000}"/>
          </ac:picMkLst>
        </pc:picChg>
      </pc:sldChg>
      <pc:sldChg chg="modSp mod">
        <pc:chgData name="Miss R Spence" userId="08f2e717-e3c7-42d6-8d9e-f49fe79bbc85" providerId="ADAL" clId="{7CB24865-4298-4DA9-9A8F-B03864A3A674}" dt="2024-02-07T13:33:44.679" v="1140" actId="20577"/>
        <pc:sldMkLst>
          <pc:docMk/>
          <pc:sldMk cId="795438899" sldId="269"/>
        </pc:sldMkLst>
        <pc:spChg chg="mod">
          <ac:chgData name="Miss R Spence" userId="08f2e717-e3c7-42d6-8d9e-f49fe79bbc85" providerId="ADAL" clId="{7CB24865-4298-4DA9-9A8F-B03864A3A674}" dt="2024-02-07T13:33:44.679" v="1140" actId="20577"/>
          <ac:spMkLst>
            <pc:docMk/>
            <pc:sldMk cId="795438899" sldId="269"/>
            <ac:spMk id="2" creationId="{00000000-0000-0000-0000-000000000000}"/>
          </ac:spMkLst>
        </pc:spChg>
      </pc:sldChg>
      <pc:sldChg chg="modSp mod">
        <pc:chgData name="Miss R Spence" userId="08f2e717-e3c7-42d6-8d9e-f49fe79bbc85" providerId="ADAL" clId="{7CB24865-4298-4DA9-9A8F-B03864A3A674}" dt="2024-02-07T13:36:39.870" v="1162" actId="20577"/>
        <pc:sldMkLst>
          <pc:docMk/>
          <pc:sldMk cId="798151884" sldId="272"/>
        </pc:sldMkLst>
        <pc:spChg chg="mod">
          <ac:chgData name="Miss R Spence" userId="08f2e717-e3c7-42d6-8d9e-f49fe79bbc85" providerId="ADAL" clId="{7CB24865-4298-4DA9-9A8F-B03864A3A674}" dt="2024-02-07T13:36:39.870" v="1162" actId="20577"/>
          <ac:spMkLst>
            <pc:docMk/>
            <pc:sldMk cId="798151884" sldId="2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2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0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9C553-1D86-FC47-82A8-17265F97A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DD59C-95C1-9C40-B6E4-492D38E52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E5656-C6A7-DC47-9FFA-EDEA3E51F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1747D-A7CA-734F-8452-3236C7FB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2615-5AC8-3740-8CCC-2859C208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6982-033E-CA48-B67A-DE3B94CB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FB6D5-DA1F-9347-A414-64B92BB47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82C20-C094-B040-BE8E-6C9F7362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00B2E-89F8-D942-93A2-3557BB424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F310C-5655-A64A-859F-7374F16C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896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0BD8-0078-8043-A66C-EB178ADE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EE9B4-2095-EA4D-863C-F1567899A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FB37E-B6F4-654B-95A5-F3B214FA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65593-FA69-7E4C-8A80-2EBC1118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FAF7F-8FB4-BF49-953D-19C4D7F4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37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C5E5C-3926-584D-AF4F-5E116580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114BA-30A2-1842-BF4F-39D634ABD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544DE-508F-D741-9ED8-BBDCA4136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13AD0-0C28-CC4C-95A0-9BD1BEE7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7DCBC-60D5-6245-9391-80278C67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CD35A-7EA1-2546-83B9-0D60AEF9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39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DE9E-4F98-F344-9785-499EA9AE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9BB75-AFE0-D74B-B1D6-9FEB93B46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7ED5A-159D-5143-B6A0-46401C326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60E78-C33B-334A-958D-98CA4C22E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74327-E3CC-9749-A366-966FAB97B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530DB-CB26-2E42-9F01-CF5F0355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7DECDD-B21C-1743-850F-14987756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909B7-8E32-EB4A-87BC-7BF65899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59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9681-F63F-0149-9307-D0789F7E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B6657-B37E-6749-A892-EB1B3DF6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D15C3-C85E-8645-8F08-02095D45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55F42-2104-5745-82BE-462DD6AB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92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E7049E-5863-DA4E-BD4E-D4F80C1F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03A43-613A-F24C-A5C4-19FA52B0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E2D0A-C770-B54A-998F-EF6EFF95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77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A118B-2624-3945-A226-8531CA4D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65A6E-EB46-564D-8680-C9A40C94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7B812-B94D-1142-A47F-A083299BD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96776-8B13-7C4A-B343-08038B66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5BD18-4EFE-F244-BBD5-128EE3A7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7CE95-DD06-C54F-8C81-D4A0CBC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6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48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7CC57-A436-4543-97AF-BD70B725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67ED8D-ADDB-9640-8859-41503A431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97104-7EB6-274E-967A-9B4BBE938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41FE0-D0F6-7C44-9DD5-9A2D0C6A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0C67A-02C7-3245-846A-700C8CDF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52A6-EA23-4840-935F-E4C668A3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90ED-5E7B-C74B-8EE6-CBBAA1DF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ABE28-DB96-E745-8E59-1977C970E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3A53F-6FDA-504C-B17C-A44CF988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3A0DE-A332-CB4C-9ABE-2A2E2D7D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8B7E5-E429-3348-A62E-92B1D9B3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93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004A4A-D7A9-C549-BE24-78D59D1A7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C939A-2E3E-E34D-9E83-452C08802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D8980-6E45-C14E-9A08-E73F9B50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89F9-2EA7-4E44-B9CD-2EEB9473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3EFB8-CA41-BC41-9394-F48A6E9B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0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1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38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2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6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3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5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3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E7EC4-A086-4443-B247-8886C3161D1C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FE3B-B4A3-4BA0-921C-F239677935A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45B2FB-7FFC-4A13-A88F-68A78AD035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58" y="6072280"/>
            <a:ext cx="1612906" cy="64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4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6E7DB-2508-0E4C-B21E-8E4670D31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BEC92-B02C-C34C-A81B-15032F374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028CD-AE93-7A4E-BCAF-135F3041B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D1A04-9AA5-EC40-B70A-41A0A0736AE5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47C76-F240-974D-8924-164F8450E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A43A3-FEE6-D541-B043-1A3944763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284C6-0BE7-FB4E-BFB4-9375DC12781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8E9D23-E684-D240-8346-FDEBF7ABEB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34000" contrast="-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189048"/>
            <a:ext cx="7937614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DC3E5A-B943-7A4C-AC1C-59033E1535A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5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3954" y="1122363"/>
            <a:ext cx="10842172" cy="2387600"/>
          </a:xfrm>
        </p:spPr>
        <p:txBody>
          <a:bodyPr>
            <a:normAutofit/>
          </a:bodyPr>
          <a:lstStyle/>
          <a:p>
            <a:r>
              <a:rPr lang="en-GB" sz="7200">
                <a:solidFill>
                  <a:srgbClr val="FF0051"/>
                </a:solidFill>
              </a:rPr>
              <a:t>Music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/>
              <a:t>at Central Lancaster High School</a:t>
            </a:r>
          </a:p>
        </p:txBody>
      </p:sp>
    </p:spTree>
    <p:extLst>
      <p:ext uri="{BB962C8B-B14F-4D97-AF65-F5344CB8AC3E}">
        <p14:creationId xmlns:p14="http://schemas.microsoft.com/office/powerpoint/2010/main" val="31036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673825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600" dirty="0">
                <a:cs typeface="Calibri"/>
              </a:rPr>
              <a:t>Enjoyment of music</a:t>
            </a:r>
          </a:p>
          <a:p>
            <a:pPr marL="0" indent="0">
              <a:buNone/>
            </a:pPr>
            <a:r>
              <a:rPr lang="en-GB" sz="3600" dirty="0">
                <a:cs typeface="Calibri"/>
              </a:rPr>
              <a:t>Developing instrumental skills</a:t>
            </a:r>
          </a:p>
          <a:p>
            <a:pPr marL="0" indent="0">
              <a:buNone/>
            </a:pPr>
            <a:r>
              <a:rPr lang="en-GB" sz="3600" dirty="0">
                <a:cs typeface="Calibri"/>
              </a:rPr>
              <a:t>Develop skills for employment</a:t>
            </a:r>
          </a:p>
          <a:p>
            <a:pPr marL="0" indent="0">
              <a:buNone/>
            </a:pPr>
            <a:r>
              <a:rPr lang="en-GB" sz="3600" dirty="0">
                <a:cs typeface="Calibri"/>
              </a:rPr>
              <a:t>Completely different to core subjects</a:t>
            </a:r>
          </a:p>
          <a:p>
            <a:pPr marL="0" indent="0">
              <a:buNone/>
            </a:pPr>
            <a:r>
              <a:rPr lang="en-GB" sz="3600" dirty="0">
                <a:cs typeface="Calibri"/>
              </a:rPr>
              <a:t>60% coursework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rgbClr val="FF0051"/>
                </a:solidFill>
                <a:cs typeface="Calibri Light"/>
              </a:rPr>
              <a:t>Why should I choose music?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149" y="2460725"/>
            <a:ext cx="4006651" cy="250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3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3600" dirty="0">
                <a:cs typeface="Calibri"/>
              </a:rPr>
              <a:t>The course is examined by </a:t>
            </a:r>
            <a:r>
              <a:rPr lang="en-GB" sz="3600" dirty="0" err="1">
                <a:cs typeface="Calibri"/>
              </a:rPr>
              <a:t>Eduqas</a:t>
            </a:r>
            <a:r>
              <a:rPr lang="en-GB" sz="3600" dirty="0">
                <a:cs typeface="Calibri"/>
              </a:rPr>
              <a:t> and is made up of </a:t>
            </a:r>
            <a:r>
              <a:rPr lang="en-GB" sz="3600" dirty="0">
                <a:ea typeface="+mn-lt"/>
                <a:cs typeface="+mn-lt"/>
              </a:rPr>
              <a:t>3 components:</a:t>
            </a:r>
          </a:p>
          <a:p>
            <a:pPr marL="0" indent="0">
              <a:buNone/>
            </a:pPr>
            <a:endParaRPr lang="en-GB" sz="3600" dirty="0">
              <a:ea typeface="+mn-lt"/>
              <a:cs typeface="+mn-lt"/>
            </a:endParaRPr>
          </a:p>
          <a:p>
            <a:pPr lvl="1"/>
            <a:r>
              <a:rPr lang="en-GB" sz="3200" dirty="0">
                <a:cs typeface="Calibri"/>
              </a:rPr>
              <a:t>Component 1 – Performing music (30% of the overall GCSE. 2 performances – 1 solo &amp; 1 ensemble)</a:t>
            </a:r>
          </a:p>
          <a:p>
            <a:pPr lvl="1"/>
            <a:r>
              <a:rPr lang="en-GB" sz="3200" dirty="0">
                <a:cs typeface="Calibri"/>
              </a:rPr>
              <a:t>Component 2 – Composing music (30% of the overall GCSE, 2 compositions)</a:t>
            </a:r>
          </a:p>
          <a:p>
            <a:pPr lvl="1"/>
            <a:r>
              <a:rPr lang="en-GB" sz="3200" dirty="0">
                <a:cs typeface="Calibri"/>
              </a:rPr>
              <a:t>Component 3 – Appraising (40% of the overall GCSE, one final exam)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rgbClr val="FF0051"/>
                </a:solidFill>
                <a:cs typeface="Calibri Light"/>
              </a:rPr>
              <a:t>What does the course involve?</a:t>
            </a:r>
          </a:p>
        </p:txBody>
      </p:sp>
    </p:spTree>
    <p:extLst>
      <p:ext uri="{BB962C8B-B14F-4D97-AF65-F5344CB8AC3E}">
        <p14:creationId xmlns:p14="http://schemas.microsoft.com/office/powerpoint/2010/main" val="402767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4400" dirty="0">
                <a:cs typeface="Calibri"/>
              </a:rPr>
              <a:t>Components 1 and 2 are assessed through non-exam internal coursework.</a:t>
            </a:r>
          </a:p>
          <a:p>
            <a:pPr marL="0" indent="0">
              <a:buNone/>
            </a:pPr>
            <a:endParaRPr lang="en-GB" sz="4400" dirty="0">
              <a:cs typeface="Calibri"/>
            </a:endParaRPr>
          </a:p>
          <a:p>
            <a:pPr marL="0" indent="0">
              <a:buNone/>
            </a:pPr>
            <a:r>
              <a:rPr lang="en-GB" sz="4400" dirty="0">
                <a:cs typeface="Calibri"/>
              </a:rPr>
              <a:t>Component 3 – externally assessed (listening exam)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rgbClr val="FF0051"/>
                </a:solidFill>
                <a:cs typeface="Calibri Light"/>
              </a:rPr>
              <a:t>How is the work assessed?</a:t>
            </a:r>
          </a:p>
        </p:txBody>
      </p:sp>
    </p:spTree>
    <p:extLst>
      <p:ext uri="{BB962C8B-B14F-4D97-AF65-F5344CB8AC3E}">
        <p14:creationId xmlns:p14="http://schemas.microsoft.com/office/powerpoint/2010/main" val="40453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>
                <a:solidFill>
                  <a:srgbClr val="FF0051"/>
                </a:solidFill>
                <a:cs typeface="Calibri Light"/>
              </a:rPr>
              <a:t>Internally assessed units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b="0" dirty="0">
                <a:solidFill>
                  <a:srgbClr val="FF0051"/>
                </a:solidFill>
                <a:cs typeface="Calibri Light"/>
              </a:rPr>
              <a:t>Component 1 – Performing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012372" cy="3986512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>
                <a:cs typeface="Calibri"/>
              </a:rPr>
              <a:t>Any instrument including rapping, beatboxing and </a:t>
            </a:r>
            <a:r>
              <a:rPr lang="en-GB" dirty="0" err="1">
                <a:cs typeface="Calibri"/>
              </a:rPr>
              <a:t>Djing</a:t>
            </a:r>
            <a:r>
              <a:rPr lang="en-GB" dirty="0">
                <a:cs typeface="Calibri"/>
              </a:rPr>
              <a:t>.</a:t>
            </a:r>
          </a:p>
          <a:p>
            <a:r>
              <a:rPr lang="en-GB" dirty="0">
                <a:cs typeface="Calibri"/>
              </a:rPr>
              <a:t>One solo performance</a:t>
            </a:r>
          </a:p>
          <a:p>
            <a:r>
              <a:rPr lang="en-GB" dirty="0">
                <a:cs typeface="Calibri"/>
              </a:rPr>
              <a:t>One ensemble performance</a:t>
            </a:r>
          </a:p>
          <a:p>
            <a:r>
              <a:rPr lang="en-GB" dirty="0">
                <a:cs typeface="Calibri"/>
              </a:rPr>
              <a:t>Recorded through the year</a:t>
            </a:r>
          </a:p>
          <a:p>
            <a:r>
              <a:rPr lang="en-GB" dirty="0">
                <a:cs typeface="Calibri"/>
              </a:rPr>
              <a:t>Audio only</a:t>
            </a:r>
          </a:p>
          <a:p>
            <a:r>
              <a:rPr lang="en-GB" dirty="0">
                <a:cs typeface="Calibri"/>
              </a:rPr>
              <a:t>Between 3 – 6 minutes long</a:t>
            </a:r>
          </a:p>
          <a:p>
            <a:r>
              <a:rPr lang="en-GB" dirty="0">
                <a:cs typeface="Calibri"/>
              </a:rPr>
              <a:t>30% of GCSE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2492012"/>
            <a:ext cx="5183188" cy="3684588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 panose="020F0502020204030204"/>
              </a:rPr>
              <a:t>2 compositions</a:t>
            </a:r>
          </a:p>
          <a:p>
            <a:r>
              <a:rPr lang="en-GB" dirty="0">
                <a:cs typeface="Calibri" panose="020F0502020204030204"/>
              </a:rPr>
              <a:t>1 free choice – year 10</a:t>
            </a:r>
          </a:p>
          <a:p>
            <a:r>
              <a:rPr lang="en-GB" dirty="0">
                <a:cs typeface="Calibri" panose="020F0502020204030204"/>
              </a:rPr>
              <a:t>1 set by the exam board – 4 choices, year 11</a:t>
            </a:r>
          </a:p>
          <a:p>
            <a:r>
              <a:rPr lang="en-GB" dirty="0">
                <a:cs typeface="Calibri" panose="020F0502020204030204"/>
              </a:rPr>
              <a:t>Between 3 – 6 minutes long (combined)</a:t>
            </a:r>
          </a:p>
          <a:p>
            <a:r>
              <a:rPr lang="en-GB" dirty="0">
                <a:cs typeface="Calibri" panose="020F0502020204030204"/>
              </a:rPr>
              <a:t>30% of GCSE</a:t>
            </a: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197601" y="175577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0" dirty="0">
                <a:solidFill>
                  <a:srgbClr val="FF0051"/>
                </a:solidFill>
                <a:cs typeface="Calibri Light"/>
              </a:rPr>
              <a:t>Component 2 - Composition</a:t>
            </a:r>
            <a:endParaRPr lang="en-GB" sz="3200" b="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962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766196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3600" b="1" dirty="0">
                <a:cs typeface="Calibri"/>
              </a:rPr>
              <a:t>4 areas of study:</a:t>
            </a:r>
          </a:p>
          <a:p>
            <a:r>
              <a:rPr lang="en-GB" sz="3600" dirty="0">
                <a:cs typeface="Calibri"/>
              </a:rPr>
              <a:t>AOS 1 – Music from the Western classical tradition 1650 – 1910 set work -  </a:t>
            </a:r>
            <a:r>
              <a:rPr lang="en-GB" sz="3600" b="1" dirty="0">
                <a:cs typeface="Calibri"/>
              </a:rPr>
              <a:t>J S Bach ‘Badinerie’.</a:t>
            </a:r>
            <a:endParaRPr lang="en-GB" sz="3600" dirty="0">
              <a:cs typeface="Calibri"/>
            </a:endParaRPr>
          </a:p>
          <a:p>
            <a:r>
              <a:rPr lang="en-GB" sz="3600" dirty="0">
                <a:cs typeface="Calibri"/>
              </a:rPr>
              <a:t>AOS 2 – Music for ensemble – Chamber music, Jazz and Blues music, Musical Theatre. </a:t>
            </a:r>
          </a:p>
          <a:p>
            <a:r>
              <a:rPr lang="en-GB" sz="3600" dirty="0">
                <a:cs typeface="Calibri"/>
              </a:rPr>
              <a:t>AOS 3 – Film music – Soundtracks and </a:t>
            </a:r>
            <a:r>
              <a:rPr lang="en-GB" sz="3600" dirty="0" err="1">
                <a:cs typeface="Calibri"/>
              </a:rPr>
              <a:t>sfx</a:t>
            </a:r>
            <a:endParaRPr lang="en-GB" sz="3600" dirty="0">
              <a:cs typeface="Calibri"/>
            </a:endParaRPr>
          </a:p>
          <a:p>
            <a:r>
              <a:rPr lang="en-GB" sz="3600" dirty="0">
                <a:cs typeface="Calibri"/>
              </a:rPr>
              <a:t>AOS 4 – Popular music – Pop, Rock, Bhangra, Fusion. </a:t>
            </a:r>
            <a:r>
              <a:rPr lang="en-GB" sz="3600" b="1" dirty="0">
                <a:cs typeface="Calibri"/>
              </a:rPr>
              <a:t>Set work – Toto ‘Africa’.</a:t>
            </a:r>
            <a:endParaRPr lang="en-GB" sz="3600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400" dirty="0">
                <a:solidFill>
                  <a:srgbClr val="FF0051"/>
                </a:solidFill>
                <a:cs typeface="Calibri Light"/>
              </a:rPr>
              <a:t>Component 3 – Listening and appraising</a:t>
            </a:r>
          </a:p>
        </p:txBody>
      </p:sp>
    </p:spTree>
    <p:extLst>
      <p:ext uri="{BB962C8B-B14F-4D97-AF65-F5344CB8AC3E}">
        <p14:creationId xmlns:p14="http://schemas.microsoft.com/office/powerpoint/2010/main" val="349638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94305"/>
            <a:ext cx="10515600" cy="52858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/>
              <a:t>Employers and universities are increasingly looking for well-rounded people who have academic and practical skills combined with real-world knowledge</a:t>
            </a:r>
            <a:r>
              <a:rPr lang="en-GB" sz="2000" dirty="0"/>
              <a:t>:</a:t>
            </a:r>
            <a:endParaRPr lang="en-GB" sz="3200" dirty="0">
              <a:cs typeface="Calibri"/>
            </a:endParaRPr>
          </a:p>
          <a:p>
            <a:pPr lvl="1"/>
            <a:r>
              <a:rPr lang="en-GB" sz="2800" dirty="0">
                <a:cs typeface="Calibri"/>
              </a:rPr>
              <a:t>Communication</a:t>
            </a:r>
          </a:p>
          <a:p>
            <a:pPr lvl="1"/>
            <a:r>
              <a:rPr lang="en-GB" sz="2800" dirty="0">
                <a:cs typeface="Calibri"/>
              </a:rPr>
              <a:t>Confidence</a:t>
            </a:r>
          </a:p>
          <a:p>
            <a:pPr lvl="1"/>
            <a:r>
              <a:rPr lang="en-GB" sz="2800" dirty="0">
                <a:cs typeface="Calibri"/>
              </a:rPr>
              <a:t>Organisation</a:t>
            </a:r>
          </a:p>
          <a:p>
            <a:pPr lvl="1"/>
            <a:r>
              <a:rPr lang="en-GB" sz="2800" dirty="0">
                <a:cs typeface="Calibri"/>
              </a:rPr>
              <a:t>Independent learning</a:t>
            </a:r>
          </a:p>
          <a:p>
            <a:pPr lvl="1"/>
            <a:r>
              <a:rPr lang="en-GB" sz="2800" dirty="0">
                <a:cs typeface="Calibri"/>
              </a:rPr>
              <a:t>Problem solving</a:t>
            </a:r>
          </a:p>
          <a:p>
            <a:pPr lvl="1"/>
            <a:r>
              <a:rPr lang="en-GB" sz="2800" dirty="0">
                <a:cs typeface="Calibri"/>
              </a:rPr>
              <a:t>Research</a:t>
            </a:r>
          </a:p>
          <a:p>
            <a:pPr lvl="1"/>
            <a:r>
              <a:rPr lang="en-GB" sz="2800" dirty="0">
                <a:cs typeface="Calibri"/>
              </a:rPr>
              <a:t>Self-discipline</a:t>
            </a:r>
          </a:p>
          <a:p>
            <a:pPr lvl="1"/>
            <a:r>
              <a:rPr lang="en-GB" sz="2800" dirty="0">
                <a:cs typeface="Calibri"/>
              </a:rPr>
              <a:t>Time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51"/>
                </a:solidFill>
                <a:cs typeface="Calibri Light"/>
              </a:rPr>
              <a:t>What skills will I develop?</a:t>
            </a:r>
          </a:p>
        </p:txBody>
      </p:sp>
    </p:spTree>
    <p:extLst>
      <p:ext uri="{BB962C8B-B14F-4D97-AF65-F5344CB8AC3E}">
        <p14:creationId xmlns:p14="http://schemas.microsoft.com/office/powerpoint/2010/main" val="366207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51"/>
                </a:solidFill>
              </a:rPr>
              <a:t>Pathways for post-16 study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Pupils can go onto a number of the local 6</a:t>
            </a:r>
            <a:r>
              <a:rPr lang="en-GB" baseline="30000"/>
              <a:t>th</a:t>
            </a:r>
            <a:r>
              <a:rPr lang="en-GB"/>
              <a:t> form providers to study A’ Level Music and associated subjects</a:t>
            </a:r>
          </a:p>
          <a:p>
            <a:endParaRPr lang="en-GB"/>
          </a:p>
          <a:p>
            <a:r>
              <a:rPr lang="en-GB"/>
              <a:t>Alternatively local colleges offer full-time study in performing arts and music at level 2 and 3.</a:t>
            </a:r>
          </a:p>
          <a:p>
            <a:endParaRPr lang="en-GB"/>
          </a:p>
          <a:p>
            <a:r>
              <a:rPr lang="en-GB"/>
              <a:t>Post-18 students can progress to a wide range of degrees in the music at universities both nationally or internationally, or, they may choose to pursue an apprenticeship or go into employment.</a:t>
            </a:r>
          </a:p>
        </p:txBody>
      </p:sp>
    </p:spTree>
    <p:extLst>
      <p:ext uri="{BB962C8B-B14F-4D97-AF65-F5344CB8AC3E}">
        <p14:creationId xmlns:p14="http://schemas.microsoft.com/office/powerpoint/2010/main" val="217749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86" y="80963"/>
            <a:ext cx="793761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2" y="6175043"/>
            <a:ext cx="4139690" cy="68295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 fontAlgn="base">
              <a:buNone/>
            </a:pPr>
            <a:r>
              <a:rPr lang="en-GB" sz="4000" dirty="0"/>
              <a:t>For more information about the course,</a:t>
            </a:r>
            <a:r>
              <a:rPr lang="en-US" sz="4000" dirty="0"/>
              <a:t>​</a:t>
            </a:r>
          </a:p>
          <a:p>
            <a:pPr marL="0" indent="0" algn="ctr" fontAlgn="base">
              <a:buNone/>
            </a:pPr>
            <a:r>
              <a:rPr lang="en-GB" sz="4000" dirty="0"/>
              <a:t> please speak to your child’s music teacher at progress evening on Thursday 14 March 2024.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815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 safe routines for students" id="{585FD1DD-2FDF-447C-B91D-46276E20CEF8}" vid="{5D1CF57D-8D0F-47EA-83FD-DE3DF6891915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D10AB7B6BC7C45A2B8C70E9BADCA99" ma:contentTypeVersion="15" ma:contentTypeDescription="Create a new document." ma:contentTypeScope="" ma:versionID="8b710bf7fe7248ef4681e88ab1e74cb5">
  <xsd:schema xmlns:xsd="http://www.w3.org/2001/XMLSchema" xmlns:xs="http://www.w3.org/2001/XMLSchema" xmlns:p="http://schemas.microsoft.com/office/2006/metadata/properties" xmlns:ns3="11534c1b-ec35-447f-9875-6996bbace586" xmlns:ns4="23770d83-0845-438e-be82-5a6fbe893f07" targetNamespace="http://schemas.microsoft.com/office/2006/metadata/properties" ma:root="true" ma:fieldsID="3192e219d9c2f27a0081144319e01c9c" ns3:_="" ns4:_="">
    <xsd:import namespace="11534c1b-ec35-447f-9875-6996bbace586"/>
    <xsd:import namespace="23770d83-0845-438e-be82-5a6fbe893f0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34c1b-ec35-447f-9875-6996bbace5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70d83-0845-438e-be82-5a6fbe893f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3770d83-0845-438e-be82-5a6fbe893f07" xsi:nil="true"/>
  </documentManagement>
</p:properties>
</file>

<file path=customXml/itemProps1.xml><?xml version="1.0" encoding="utf-8"?>
<ds:datastoreItem xmlns:ds="http://schemas.openxmlformats.org/officeDocument/2006/customXml" ds:itemID="{0547DBA1-E5C1-413D-986E-AB6707C56D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AC19FE-999E-4D27-B6C4-0E629A62F677}">
  <ds:schemaRefs>
    <ds:schemaRef ds:uri="11534c1b-ec35-447f-9875-6996bbace586"/>
    <ds:schemaRef ds:uri="23770d83-0845-438e-be82-5a6fbe893f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B673F4F-11BD-492D-B5BD-884AF255732B}">
  <ds:schemaRefs>
    <ds:schemaRef ds:uri="11534c1b-ec35-447f-9875-6996bbace586"/>
    <ds:schemaRef ds:uri="23770d83-0845-438e-be82-5a6fbe893f0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CLHS Presentation (1)</Template>
  <TotalTime>102</TotalTime>
  <Words>423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Music </vt:lpstr>
      <vt:lpstr>Why should I choose music?</vt:lpstr>
      <vt:lpstr>What does the course involve?</vt:lpstr>
      <vt:lpstr>How is the work assessed?</vt:lpstr>
      <vt:lpstr>Internally assessed units</vt:lpstr>
      <vt:lpstr>Component 3 – Listening and appraising</vt:lpstr>
      <vt:lpstr>What skills will I develop?</vt:lpstr>
      <vt:lpstr>Pathways for post-16 study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R Spence</dc:creator>
  <cp:lastModifiedBy>Miss R Spence</cp:lastModifiedBy>
  <cp:revision>12</cp:revision>
  <dcterms:created xsi:type="dcterms:W3CDTF">2021-03-22T13:05:42Z</dcterms:created>
  <dcterms:modified xsi:type="dcterms:W3CDTF">2024-02-07T13:37:38Z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0x0101006AD10AB7B6BC7C45A2B8C70E9BADCA99</vt:lpwstr>
  </property>
</Properties>
</file>