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300" r:id="rId5"/>
    <p:sldId id="302" r:id="rId6"/>
    <p:sldId id="305" r:id="rId7"/>
    <p:sldId id="308" r:id="rId8"/>
    <p:sldId id="310" r:id="rId9"/>
    <p:sldId id="319" r:id="rId10"/>
    <p:sldId id="321" r:id="rId11"/>
    <p:sldId id="322" r:id="rId12"/>
    <p:sldId id="326" r:id="rId13"/>
    <p:sldId id="327" r:id="rId14"/>
    <p:sldId id="328" r:id="rId15"/>
    <p:sldId id="329" r:id="rId16"/>
    <p:sldId id="331" r:id="rId17"/>
    <p:sldId id="325" r:id="rId18"/>
    <p:sldId id="33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51"/>
    <a:srgbClr val="FF0051"/>
    <a:srgbClr val="FF00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964395-B9C1-B193-179A-E893ED8B4979}" v="17" dt="2024-02-26T09:25:37.8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5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J. Lilley" userId="S::jo.lilley@lancasterhigh.lancs.sch.uk::81d378d7-3caa-4602-afcb-1868280a30d6" providerId="AD" clId="Web-{04E33D70-CA4C-D4B7-1CAD-355FEAB3858E}"/>
    <pc:docChg chg="modSld">
      <pc:chgData name="Miss J. Lilley" userId="S::jo.lilley@lancasterhigh.lancs.sch.uk::81d378d7-3caa-4602-afcb-1868280a30d6" providerId="AD" clId="Web-{04E33D70-CA4C-D4B7-1CAD-355FEAB3858E}" dt="2023-02-22T08:27:18.110" v="9" actId="20577"/>
      <pc:docMkLst>
        <pc:docMk/>
      </pc:docMkLst>
      <pc:sldChg chg="modSp">
        <pc:chgData name="Miss J. Lilley" userId="S::jo.lilley@lancasterhigh.lancs.sch.uk::81d378d7-3caa-4602-afcb-1868280a30d6" providerId="AD" clId="Web-{04E33D70-CA4C-D4B7-1CAD-355FEAB3858E}" dt="2023-02-22T08:27:18.110" v="9" actId="20577"/>
        <pc:sldMkLst>
          <pc:docMk/>
          <pc:sldMk cId="2321320284" sldId="332"/>
        </pc:sldMkLst>
        <pc:spChg chg="mod">
          <ac:chgData name="Miss J. Lilley" userId="S::jo.lilley@lancasterhigh.lancs.sch.uk::81d378d7-3caa-4602-afcb-1868280a30d6" providerId="AD" clId="Web-{04E33D70-CA4C-D4B7-1CAD-355FEAB3858E}" dt="2023-02-22T08:27:18.110" v="9" actId="20577"/>
          <ac:spMkLst>
            <pc:docMk/>
            <pc:sldMk cId="2321320284" sldId="332"/>
            <ac:spMk id="3" creationId="{E5701F27-B79F-4BEF-BB82-12EB03974ED9}"/>
          </ac:spMkLst>
        </pc:spChg>
      </pc:sldChg>
    </pc:docChg>
  </pc:docChgLst>
  <pc:docChgLst>
    <pc:chgData name="Miss J. Lilley" userId="S::jlilley@lancasterhigh.lancs.sch.uk::81d378d7-3caa-4602-afcb-1868280a30d6" providerId="AD" clId="Web-{9F964395-B9C1-B193-179A-E893ED8B4979}"/>
    <pc:docChg chg="modSld">
      <pc:chgData name="Miss J. Lilley" userId="S::jlilley@lancasterhigh.lancs.sch.uk::81d378d7-3caa-4602-afcb-1868280a30d6" providerId="AD" clId="Web-{9F964395-B9C1-B193-179A-E893ED8B4979}" dt="2024-02-26T09:25:37.774" v="15" actId="14100"/>
      <pc:docMkLst>
        <pc:docMk/>
      </pc:docMkLst>
      <pc:sldChg chg="modSp">
        <pc:chgData name="Miss J. Lilley" userId="S::jlilley@lancasterhigh.lancs.sch.uk::81d378d7-3caa-4602-afcb-1868280a30d6" providerId="AD" clId="Web-{9F964395-B9C1-B193-179A-E893ED8B4979}" dt="2024-02-26T09:25:37.774" v="15" actId="14100"/>
        <pc:sldMkLst>
          <pc:docMk/>
          <pc:sldMk cId="2321320284" sldId="332"/>
        </pc:sldMkLst>
        <pc:spChg chg="mod">
          <ac:chgData name="Miss J. Lilley" userId="S::jlilley@lancasterhigh.lancs.sch.uk::81d378d7-3caa-4602-afcb-1868280a30d6" providerId="AD" clId="Web-{9F964395-B9C1-B193-179A-E893ED8B4979}" dt="2024-02-26T09:25:37.774" v="15" actId="14100"/>
          <ac:spMkLst>
            <pc:docMk/>
            <pc:sldMk cId="2321320284" sldId="332"/>
            <ac:spMk id="3" creationId="{E5701F27-B79F-4BEF-BB82-12EB03974ED9}"/>
          </ac:spMkLst>
        </pc:spChg>
      </pc:sldChg>
    </pc:docChg>
  </pc:docChgLst>
  <pc:docChgLst>
    <pc:chgData name="Miss J. Lilley" userId="S::jlilley@lancasterhigh.lancs.sch.uk::81d378d7-3caa-4602-afcb-1868280a30d6" providerId="AD" clId="Web-{8572568F-4F00-0719-787F-AC8A80CE6AE3}"/>
    <pc:docChg chg="modSld">
      <pc:chgData name="Miss J. Lilley" userId="S::jlilley@lancasterhigh.lancs.sch.uk::81d378d7-3caa-4602-afcb-1868280a30d6" providerId="AD" clId="Web-{8572568F-4F00-0719-787F-AC8A80CE6AE3}" dt="2024-02-07T09:33:26.701" v="6" actId="20577"/>
      <pc:docMkLst>
        <pc:docMk/>
      </pc:docMkLst>
      <pc:sldChg chg="modSp">
        <pc:chgData name="Miss J. Lilley" userId="S::jlilley@lancasterhigh.lancs.sch.uk::81d378d7-3caa-4602-afcb-1868280a30d6" providerId="AD" clId="Web-{8572568F-4F00-0719-787F-AC8A80CE6AE3}" dt="2024-02-07T09:33:26.701" v="6" actId="20577"/>
        <pc:sldMkLst>
          <pc:docMk/>
          <pc:sldMk cId="1959467460" sldId="300"/>
        </pc:sldMkLst>
        <pc:spChg chg="mod">
          <ac:chgData name="Miss J. Lilley" userId="S::jlilley@lancasterhigh.lancs.sch.uk::81d378d7-3caa-4602-afcb-1868280a30d6" providerId="AD" clId="Web-{8572568F-4F00-0719-787F-AC8A80CE6AE3}" dt="2024-02-07T09:33:26.701" v="6" actId="20577"/>
          <ac:spMkLst>
            <pc:docMk/>
            <pc:sldMk cId="1959467460" sldId="300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4201F-0260-4695-A9CC-BC13883AD3E2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4C847-6CF4-4F4E-846E-425D0E230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601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>
              <a:solidFill>
                <a:srgbClr val="CC0099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solidFill>
                  <a:srgbClr val="CC0099"/>
                </a:solidFill>
              </a:rPr>
              <a:t>Average salary 10 to 15% higher with languages skills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solidFill>
                  <a:srgbClr val="CC0099"/>
                </a:solidFill>
              </a:rPr>
              <a:t>Research</a:t>
            </a:r>
            <a:r>
              <a:rPr lang="en-GB" altLang="en-US" baseline="0" dirty="0">
                <a:solidFill>
                  <a:srgbClr val="CC0099"/>
                </a:solidFill>
              </a:rPr>
              <a:t> has explored the benefits of foreign language learning on the brain!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solidFill>
                  <a:srgbClr val="CC0099"/>
                </a:solidFill>
              </a:rPr>
              <a:t>Facilitating subjects are the subjects most commonly required or preferred by universities to get on to a range of degree courses. They help you keep your options open when choosing a degree, and many of the top universities will ask you to have at least one A-level in a facilitating subject when you apply.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4C847-6CF4-4F4E-846E-425D0E230BC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440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4C847-6CF4-4F4E-846E-425D0E230BC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973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9C553-1D86-FC47-82A8-17265F97A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ADD59C-95C1-9C40-B6E4-492D38E52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E5656-C6A7-DC47-9FFA-EDEA3E51F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1A04-9AA5-EC40-B70A-41A0A0736AE5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1747D-A7CA-734F-8452-3236C7FB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22615-5AC8-3740-8CCC-2859C2083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84C6-0BE7-FB4E-BFB4-9375DC12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71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D90ED-5E7B-C74B-8EE6-CBBAA1DF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ABE28-DB96-E745-8E59-1977C970E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3A53F-6FDA-504C-B17C-A44CF9885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1A04-9AA5-EC40-B70A-41A0A0736AE5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3A0DE-A332-CB4C-9ABE-2A2E2D7D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8B7E5-E429-3348-A62E-92B1D9B34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84C6-0BE7-FB4E-BFB4-9375DC12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32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004A4A-D7A9-C549-BE24-78D59D1A7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DC939A-2E3E-E34D-9E83-452C08802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D8980-6E45-C14E-9A08-E73F9B509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1A04-9AA5-EC40-B70A-41A0A0736AE5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A89F9-2EA7-4E44-B9CD-2EEB9473D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3EFB8-CA41-BC41-9394-F48A6E9B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84C6-0BE7-FB4E-BFB4-9375DC12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26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26982-033E-CA48-B67A-DE3B94CB6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FB6D5-DA1F-9347-A414-64B92BB47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82C20-C094-B040-BE8E-6C9F73629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1A04-9AA5-EC40-B70A-41A0A0736AE5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00B2E-89F8-D942-93A2-3557BB424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F310C-5655-A64A-859F-7374F16CA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84C6-0BE7-FB4E-BFB4-9375DC12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00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80BD8-0078-8043-A66C-EB178ADE0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EE9B4-2095-EA4D-863C-F1567899A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FB37E-B6F4-654B-95A5-F3B214FA4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1A04-9AA5-EC40-B70A-41A0A0736AE5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65593-FA69-7E4C-8A80-2EBC11181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FAF7F-8FB4-BF49-953D-19C4D7F49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84C6-0BE7-FB4E-BFB4-9375DC12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401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C5E5C-3926-584D-AF4F-5E1165800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114BA-30A2-1842-BF4F-39D634ABD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544DE-508F-D741-9ED8-BBDCA4136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13AD0-0C28-CC4C-95A0-9BD1BEE79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1A04-9AA5-EC40-B70A-41A0A0736AE5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7DCBC-60D5-6245-9391-80278C673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FCD35A-7EA1-2546-83B9-0D60AEF9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84C6-0BE7-FB4E-BFB4-9375DC12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96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BDE9E-4F98-F344-9785-499EA9AE9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9BB75-AFE0-D74B-B1D6-9FEB93B46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C7ED5A-159D-5143-B6A0-46401C326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560E78-C33B-334A-958D-98CA4C22E7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274327-E3CC-9749-A366-966FAB97B1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8530DB-CB26-2E42-9F01-CF5F0355E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1A04-9AA5-EC40-B70A-41A0A0736AE5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7DECDD-B21C-1743-850F-14987756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8909B7-8E32-EB4A-87BC-7BF65899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84C6-0BE7-FB4E-BFB4-9375DC12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26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49681-F63F-0149-9307-D0789F7EC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B6657-B37E-6749-A892-EB1B3DF68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1A04-9AA5-EC40-B70A-41A0A0736AE5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3D15C3-C85E-8645-8F08-02095D454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255F42-2104-5745-82BE-462DD6ABE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84C6-0BE7-FB4E-BFB4-9375DC12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382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E7049E-5863-DA4E-BD4E-D4F80C1F4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1A04-9AA5-EC40-B70A-41A0A0736AE5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803A43-613A-F24C-A5C4-19FA52B07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E2D0A-C770-B54A-998F-EF6EFF954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84C6-0BE7-FB4E-BFB4-9375DC12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6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A118B-2624-3945-A226-8531CA4D3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65A6E-EB46-564D-8680-C9A40C94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7B812-B94D-1142-A47F-A083299BD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196776-8B13-7C4A-B343-08038B66C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1A04-9AA5-EC40-B70A-41A0A0736AE5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25BD18-4EFE-F244-BBD5-128EE3A7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7CE95-DD06-C54F-8C81-D4A0CBC1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84C6-0BE7-FB4E-BFB4-9375DC12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65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7CC57-A436-4543-97AF-BD70B725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67ED8D-ADDB-9640-8859-41503A4314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97104-7EB6-274E-967A-9B4BBE938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741FE0-D0F6-7C44-9DD5-9A2D0C6AC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1A04-9AA5-EC40-B70A-41A0A0736AE5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0C67A-02C7-3245-846A-700C8CDF5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952A6-EA23-4840-935F-E4C668A3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84C6-0BE7-FB4E-BFB4-9375DC12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12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86E7DB-2508-0E4C-B21E-8E4670D3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BEC92-B02C-C34C-A81B-15032F374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028CD-AE93-7A4E-BCAF-135F3041B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D1A04-9AA5-EC40-B70A-41A0A0736AE5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47C76-F240-974D-8924-164F8450E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A43A3-FEE6-D541-B043-1A3944763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284C6-0BE7-FB4E-BFB4-9375DC12781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8E9D23-E684-D240-8346-FDEBF7ABEB3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34000" contras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386" y="189048"/>
            <a:ext cx="7937614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DC3E5A-B943-7A4C-AC1C-59033E1535A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72" y="6175043"/>
            <a:ext cx="4139690" cy="6829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2DB48A-5E9C-463A-9700-EA86AE0C507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01" y="6072280"/>
            <a:ext cx="1612906" cy="64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8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qa.org.uk/subjects/languages/gcse/french-8652/specification-at-a-glance" TargetMode="External"/><Relationship Id="rId2" Type="http://schemas.openxmlformats.org/officeDocument/2006/relationships/hyperlink" Target="https://www.eduqas.co.uk/qualifications/french-gcse/#tab_overview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8800" dirty="0">
                <a:solidFill>
                  <a:srgbClr val="E50051"/>
                </a:solidFill>
              </a:rPr>
              <a:t>GCSE French and Spanish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at Central Lancaster High School</a:t>
            </a:r>
          </a:p>
        </p:txBody>
      </p:sp>
    </p:spTree>
    <p:extLst>
      <p:ext uri="{BB962C8B-B14F-4D97-AF65-F5344CB8AC3E}">
        <p14:creationId xmlns:p14="http://schemas.microsoft.com/office/powerpoint/2010/main" val="1959467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5400" dirty="0">
                <a:solidFill>
                  <a:srgbClr val="FF0051"/>
                </a:solidFill>
              </a:rPr>
              <a:t>Writing</a:t>
            </a:r>
            <a:endParaRPr lang="en-GB" dirty="0">
              <a:solidFill>
                <a:srgbClr val="FF0051"/>
              </a:solidFill>
            </a:endParaRPr>
          </a:p>
        </p:txBody>
      </p:sp>
      <p:sp>
        <p:nvSpPr>
          <p:cNvPr id="3" name="Left Arrow 2"/>
          <p:cNvSpPr/>
          <p:nvPr/>
        </p:nvSpPr>
        <p:spPr>
          <a:xfrm rot="2441676">
            <a:off x="2062006" y="2205716"/>
            <a:ext cx="2297519" cy="504497"/>
          </a:xfrm>
          <a:prstGeom prst="leftArrow">
            <a:avLst>
              <a:gd name="adj1" fmla="val 50000"/>
              <a:gd name="adj2" fmla="val 146875"/>
            </a:avLst>
          </a:prstGeom>
          <a:solidFill>
            <a:srgbClr val="FF0051"/>
          </a:solidFill>
          <a:ln>
            <a:solidFill>
              <a:srgbClr val="FF0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Left Arrow 3"/>
          <p:cNvSpPr/>
          <p:nvPr/>
        </p:nvSpPr>
        <p:spPr>
          <a:xfrm rot="8072736">
            <a:off x="7675747" y="2205715"/>
            <a:ext cx="2319052" cy="504497"/>
          </a:xfrm>
          <a:prstGeom prst="leftArrow">
            <a:avLst>
              <a:gd name="adj1" fmla="val 50000"/>
              <a:gd name="adj2" fmla="val 146875"/>
            </a:avLst>
          </a:prstGeom>
          <a:solidFill>
            <a:srgbClr val="FF0051"/>
          </a:solidFill>
          <a:ln>
            <a:solidFill>
              <a:srgbClr val="FF0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Left Arrow 4"/>
          <p:cNvSpPr/>
          <p:nvPr/>
        </p:nvSpPr>
        <p:spPr>
          <a:xfrm rot="19343294">
            <a:off x="2342116" y="4814936"/>
            <a:ext cx="1982020" cy="504497"/>
          </a:xfrm>
          <a:prstGeom prst="leftArrow">
            <a:avLst>
              <a:gd name="adj1" fmla="val 50000"/>
              <a:gd name="adj2" fmla="val 146875"/>
            </a:avLst>
          </a:prstGeom>
          <a:solidFill>
            <a:srgbClr val="FF0051"/>
          </a:solidFill>
          <a:ln>
            <a:solidFill>
              <a:srgbClr val="FF0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Left Arrow 5"/>
          <p:cNvSpPr/>
          <p:nvPr/>
        </p:nvSpPr>
        <p:spPr>
          <a:xfrm rot="11897698">
            <a:off x="7884254" y="4328117"/>
            <a:ext cx="2297519" cy="504497"/>
          </a:xfrm>
          <a:prstGeom prst="leftArrow">
            <a:avLst>
              <a:gd name="adj1" fmla="val 50000"/>
              <a:gd name="adj2" fmla="val 146875"/>
            </a:avLst>
          </a:prstGeom>
          <a:solidFill>
            <a:srgbClr val="FF0051"/>
          </a:solidFill>
          <a:ln>
            <a:solidFill>
              <a:srgbClr val="FF0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205382" y="377075"/>
            <a:ext cx="3341381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Exam:</a:t>
            </a:r>
          </a:p>
          <a:p>
            <a:r>
              <a:rPr lang="en-GB" sz="2400" dirty="0"/>
              <a:t>Foundation – 70 minutes</a:t>
            </a:r>
          </a:p>
          <a:p>
            <a:r>
              <a:rPr lang="en-GB" sz="2400" dirty="0"/>
              <a:t>Higher – 85 minutes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8997532" y="561740"/>
            <a:ext cx="294772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Short sentences production.</a:t>
            </a: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205382" y="5902062"/>
            <a:ext cx="294772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Describing a picture and writing 90 words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862" y="2744304"/>
            <a:ext cx="3534276" cy="20229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0800000" flipV="1">
            <a:off x="9427780" y="5251851"/>
            <a:ext cx="2517472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Translation into French </a:t>
            </a:r>
          </a:p>
        </p:txBody>
      </p:sp>
    </p:spTree>
    <p:extLst>
      <p:ext uri="{BB962C8B-B14F-4D97-AF65-F5344CB8AC3E}">
        <p14:creationId xmlns:p14="http://schemas.microsoft.com/office/powerpoint/2010/main" val="128434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38984"/>
          </a:xfrm>
        </p:spPr>
        <p:txBody>
          <a:bodyPr/>
          <a:lstStyle/>
          <a:p>
            <a:pPr algn="ctr"/>
            <a:r>
              <a:rPr lang="en-GB" sz="5400" dirty="0">
                <a:solidFill>
                  <a:srgbClr val="FF0051"/>
                </a:solidFill>
              </a:rPr>
              <a:t>Speaking</a:t>
            </a:r>
            <a:endParaRPr lang="en-GB" dirty="0">
              <a:solidFill>
                <a:srgbClr val="FF0051"/>
              </a:solidFill>
            </a:endParaRPr>
          </a:p>
        </p:txBody>
      </p:sp>
      <p:sp>
        <p:nvSpPr>
          <p:cNvPr id="3" name="Left Arrow 2"/>
          <p:cNvSpPr/>
          <p:nvPr/>
        </p:nvSpPr>
        <p:spPr>
          <a:xfrm rot="2441676">
            <a:off x="1872413" y="3651924"/>
            <a:ext cx="2297519" cy="504497"/>
          </a:xfrm>
          <a:prstGeom prst="leftArrow">
            <a:avLst>
              <a:gd name="adj1" fmla="val 50000"/>
              <a:gd name="adj2" fmla="val 146875"/>
            </a:avLst>
          </a:prstGeom>
          <a:solidFill>
            <a:srgbClr val="FF0051"/>
          </a:solidFill>
          <a:ln>
            <a:solidFill>
              <a:srgbClr val="FF0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Left Arrow 3"/>
          <p:cNvSpPr/>
          <p:nvPr/>
        </p:nvSpPr>
        <p:spPr>
          <a:xfrm rot="8072736">
            <a:off x="7983344" y="2600239"/>
            <a:ext cx="1511340" cy="426530"/>
          </a:xfrm>
          <a:prstGeom prst="leftArrow">
            <a:avLst>
              <a:gd name="adj1" fmla="val 50000"/>
              <a:gd name="adj2" fmla="val 146875"/>
            </a:avLst>
          </a:prstGeom>
          <a:solidFill>
            <a:srgbClr val="FF0051"/>
          </a:solidFill>
          <a:ln>
            <a:solidFill>
              <a:srgbClr val="FF0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Left Arrow 5"/>
          <p:cNvSpPr/>
          <p:nvPr/>
        </p:nvSpPr>
        <p:spPr>
          <a:xfrm rot="11897698">
            <a:off x="7065979" y="5274240"/>
            <a:ext cx="1981917" cy="504497"/>
          </a:xfrm>
          <a:prstGeom prst="leftArrow">
            <a:avLst>
              <a:gd name="adj1" fmla="val 50000"/>
              <a:gd name="adj2" fmla="val 146875"/>
            </a:avLst>
          </a:prstGeom>
          <a:solidFill>
            <a:srgbClr val="FF0051"/>
          </a:solidFill>
          <a:ln>
            <a:solidFill>
              <a:srgbClr val="FF0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205381" y="930078"/>
            <a:ext cx="4034109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Exam:</a:t>
            </a:r>
          </a:p>
          <a:p>
            <a:r>
              <a:rPr lang="en-GB" sz="2400" dirty="0"/>
              <a:t>Foundation - 7-9 minutes with 15 minutes of  preparation</a:t>
            </a:r>
          </a:p>
          <a:p>
            <a:r>
              <a:rPr lang="en-GB" sz="2400" dirty="0"/>
              <a:t>Higher - 10-12 minutes with 15 minutes preparation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7467601" y="183400"/>
            <a:ext cx="4616197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A read-aloud task</a:t>
            </a:r>
          </a:p>
          <a:p>
            <a:r>
              <a:rPr lang="en-GB" sz="2400" dirty="0"/>
              <a:t>A role-play task with a follow up short conversation </a:t>
            </a:r>
          </a:p>
          <a:p>
            <a:r>
              <a:rPr lang="en-GB" sz="2400" dirty="0"/>
              <a:t>A </a:t>
            </a:r>
            <a:r>
              <a:rPr lang="en-GB" sz="2400" dirty="0" err="1"/>
              <a:t>photocard</a:t>
            </a:r>
            <a:r>
              <a:rPr lang="en-GB" sz="2400" dirty="0"/>
              <a:t> description  and unprepared conversation</a:t>
            </a:r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9246234" y="4787327"/>
            <a:ext cx="2699018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Teacher tests student- recording sent to Exam Board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186" y="2765223"/>
            <a:ext cx="3799979" cy="220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0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solidFill>
                  <a:srgbClr val="FF0051"/>
                </a:solidFill>
              </a:rPr>
              <a:t>Listening</a:t>
            </a:r>
          </a:p>
        </p:txBody>
      </p:sp>
      <p:sp>
        <p:nvSpPr>
          <p:cNvPr id="3" name="Left Arrow 2"/>
          <p:cNvSpPr/>
          <p:nvPr/>
        </p:nvSpPr>
        <p:spPr>
          <a:xfrm rot="2441676">
            <a:off x="2046260" y="2815796"/>
            <a:ext cx="2297519" cy="504497"/>
          </a:xfrm>
          <a:prstGeom prst="leftArrow">
            <a:avLst>
              <a:gd name="adj1" fmla="val 50000"/>
              <a:gd name="adj2" fmla="val 146875"/>
            </a:avLst>
          </a:prstGeom>
          <a:solidFill>
            <a:srgbClr val="FF0051"/>
          </a:solidFill>
          <a:ln>
            <a:solidFill>
              <a:srgbClr val="FF0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Left Arrow 3"/>
          <p:cNvSpPr/>
          <p:nvPr/>
        </p:nvSpPr>
        <p:spPr>
          <a:xfrm rot="8072736">
            <a:off x="7795150" y="1875521"/>
            <a:ext cx="2319052" cy="504497"/>
          </a:xfrm>
          <a:prstGeom prst="leftArrow">
            <a:avLst>
              <a:gd name="adj1" fmla="val 50000"/>
              <a:gd name="adj2" fmla="val 146875"/>
            </a:avLst>
          </a:prstGeom>
          <a:solidFill>
            <a:srgbClr val="FF0051"/>
          </a:solidFill>
          <a:ln>
            <a:solidFill>
              <a:srgbClr val="FF0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Left Arrow 5"/>
          <p:cNvSpPr/>
          <p:nvPr/>
        </p:nvSpPr>
        <p:spPr>
          <a:xfrm rot="11897698">
            <a:off x="8092405" y="3952550"/>
            <a:ext cx="1981917" cy="504497"/>
          </a:xfrm>
          <a:prstGeom prst="leftArrow">
            <a:avLst>
              <a:gd name="adj1" fmla="val 50000"/>
              <a:gd name="adj2" fmla="val 146875"/>
            </a:avLst>
          </a:prstGeom>
          <a:solidFill>
            <a:srgbClr val="FF0051"/>
          </a:solidFill>
          <a:ln>
            <a:solidFill>
              <a:srgbClr val="FF0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246748" y="503430"/>
            <a:ext cx="3424508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Exam:</a:t>
            </a:r>
          </a:p>
          <a:p>
            <a:endParaRPr lang="en-GB" sz="2400" dirty="0"/>
          </a:p>
          <a:p>
            <a:r>
              <a:rPr lang="en-GB" sz="2400" dirty="0"/>
              <a:t>Foundation -35 minutes</a:t>
            </a:r>
          </a:p>
          <a:p>
            <a:r>
              <a:rPr lang="en-GB" sz="2400" dirty="0"/>
              <a:t>Higher  - 45 minutes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8997532" y="746406"/>
            <a:ext cx="294772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Comprehension tasks</a:t>
            </a:r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9246233" y="4840351"/>
            <a:ext cx="2699018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Dictation tasks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479" y="2610386"/>
            <a:ext cx="3731041" cy="216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9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695" y="0"/>
            <a:ext cx="2021305" cy="2021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74730"/>
            <a:ext cx="5691559" cy="30308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" y="0"/>
            <a:ext cx="4947897" cy="27807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3062" y="2665078"/>
            <a:ext cx="10988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FF005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Mixing things up!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0915" y="180109"/>
            <a:ext cx="4199212" cy="2362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901" y="3648475"/>
            <a:ext cx="5891099" cy="3209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b="9842"/>
          <a:stretch/>
        </p:blipFill>
        <p:spPr>
          <a:xfrm>
            <a:off x="8099279" y="1156647"/>
            <a:ext cx="2085975" cy="197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76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72055" y="1090587"/>
            <a:ext cx="9963807" cy="4884544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5005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Pathways: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Sixth form and A-level, University Degree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5005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Careers:  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 modern language provides skills that are highly in demand with recruiters in a wide range of industries, all around the world. Examples of careers where a language is in high demand are teaching, journalism, travel and tourism services, publishing, banking, the Armed Forces and marketing.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05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01F27-B79F-4BEF-BB82-12EB03974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618" y="2047298"/>
            <a:ext cx="10515600" cy="32934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For more information about the course,</a:t>
            </a:r>
          </a:p>
          <a:p>
            <a:pPr marL="0" indent="0" algn="ctr">
              <a:buNone/>
            </a:pPr>
            <a:r>
              <a:rPr lang="en-GB" sz="4000" dirty="0"/>
              <a:t> please speak to your child's French/Spanish teacher at progress evening on Thursday 14th March 2024.</a:t>
            </a:r>
            <a:endParaRPr lang="en-GB" sz="4000" dirty="0">
              <a:cs typeface="Calibri"/>
            </a:endParaRPr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321320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7702"/>
          <a:stretch/>
        </p:blipFill>
        <p:spPr>
          <a:xfrm>
            <a:off x="4175235" y="3176752"/>
            <a:ext cx="3841530" cy="208104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E50051"/>
                </a:solidFill>
              </a:rPr>
              <a:t>Why study French/Spanish GCSE?</a:t>
            </a:r>
            <a:br>
              <a:rPr lang="en-GB" dirty="0">
                <a:solidFill>
                  <a:srgbClr val="E50051"/>
                </a:solidFill>
              </a:rPr>
            </a:br>
            <a:endParaRPr lang="en-GB" dirty="0">
              <a:solidFill>
                <a:srgbClr val="E500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57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370" y="232379"/>
            <a:ext cx="62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FF0051"/>
                </a:solidFill>
                <a:latin typeface="+mj-lt"/>
              </a:rPr>
              <a:t>Benefits</a:t>
            </a:r>
          </a:p>
        </p:txBody>
      </p:sp>
      <p:pic>
        <p:nvPicPr>
          <p:cNvPr id="6146" name="Picture 2" descr="Top 10 Benefits of Learning a Foreign Language | Learn another language,  Learning a second language, Learn a new langu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513" y="0"/>
            <a:ext cx="4953487" cy="691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70" y="1568386"/>
            <a:ext cx="2543175" cy="1800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370" y="3733298"/>
            <a:ext cx="1952625" cy="2343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7625" y="1568386"/>
            <a:ext cx="4176865" cy="1080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8673" y="3733298"/>
            <a:ext cx="4535817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4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834" y="3325092"/>
            <a:ext cx="2759242" cy="255069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26127" y="1380837"/>
            <a:ext cx="9739745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E50051"/>
                </a:solidFill>
              </a:rPr>
              <a:t>Why study French/Spanish GCSE at Central Lancaster High School?</a:t>
            </a:r>
            <a:br>
              <a:rPr lang="en-GB" dirty="0">
                <a:solidFill>
                  <a:srgbClr val="E50051"/>
                </a:solidFill>
              </a:rPr>
            </a:br>
            <a:endParaRPr lang="en-GB" dirty="0">
              <a:solidFill>
                <a:srgbClr val="E5005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932" y="3209525"/>
            <a:ext cx="2392940" cy="310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32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746088"/>
            <a:ext cx="10988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E50051"/>
                </a:solidFill>
                <a:latin typeface="+mj-lt"/>
              </a:rPr>
              <a:t>We asked our students the best words to describe their lessons…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82839" y="1313914"/>
            <a:ext cx="3384885" cy="85023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“Well-paced””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0736" y="210552"/>
            <a:ext cx="3384885" cy="8502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“Engaging”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932822" y="721602"/>
            <a:ext cx="3384885" cy="85023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“Interesting”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67197" y="183762"/>
            <a:ext cx="3384885" cy="850232"/>
          </a:xfrm>
          <a:prstGeom prst="roundRect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“Inclusive”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828670" y="1809923"/>
            <a:ext cx="3384885" cy="85023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”Intriguing”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114800" y="5527963"/>
            <a:ext cx="4307305" cy="118254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“Challenging (in a good way)”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2186" y="5602726"/>
            <a:ext cx="3384885" cy="85023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“Enjoyable”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574501" y="1895856"/>
            <a:ext cx="3384885" cy="850232"/>
          </a:xfrm>
          <a:prstGeom prst="round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“Interactive”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719135" y="4454833"/>
            <a:ext cx="3384885" cy="85023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“Fun””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574499" y="4152616"/>
            <a:ext cx="3384885" cy="850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“Compelling””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574500" y="5317364"/>
            <a:ext cx="3384885" cy="85023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“Commendable”</a:t>
            </a:r>
          </a:p>
        </p:txBody>
      </p:sp>
    </p:spTree>
    <p:extLst>
      <p:ext uri="{BB962C8B-B14F-4D97-AF65-F5344CB8AC3E}">
        <p14:creationId xmlns:p14="http://schemas.microsoft.com/office/powerpoint/2010/main" val="196892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0842" y="1063885"/>
            <a:ext cx="7548540" cy="1515977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E50052"/>
                </a:solidFill>
                <a:effectLst/>
                <a:latin typeface="Calibri" panose="020F0502020204030204" pitchFamily="34" charset="0"/>
              </a:rPr>
              <a:t>Exam</a:t>
            </a:r>
            <a:r>
              <a:rPr kumimoji="0" lang="en-GB" altLang="en-US" sz="2800" b="1" i="0" u="none" strike="noStrike" cap="none" normalizeH="0" dirty="0">
                <a:ln>
                  <a:noFill/>
                </a:ln>
                <a:solidFill>
                  <a:srgbClr val="E50052"/>
                </a:solidFill>
                <a:effectLst/>
                <a:latin typeface="Calibri" panose="020F0502020204030204" pitchFamily="34" charset="0"/>
              </a:rPr>
              <a:t> board: </a:t>
            </a:r>
            <a:r>
              <a:rPr kumimoji="0" lang="en-GB" altLang="en-US" sz="2800" b="1" i="0" u="none" strike="noStrike" cap="none" normalizeH="0" dirty="0" err="1">
                <a:ln>
                  <a:noFill/>
                </a:ln>
                <a:solidFill>
                  <a:srgbClr val="E50052"/>
                </a:solidFill>
                <a:effectLst/>
                <a:latin typeface="Calibri" panose="020F0502020204030204" pitchFamily="34" charset="0"/>
              </a:rPr>
              <a:t>Eduqas</a:t>
            </a:r>
            <a:r>
              <a:rPr kumimoji="0" lang="en-GB" altLang="en-US" sz="2800" b="1" i="0" u="none" strike="noStrike" cap="none" normalizeH="0" dirty="0">
                <a:ln>
                  <a:noFill/>
                </a:ln>
                <a:solidFill>
                  <a:srgbClr val="E50052"/>
                </a:solidFill>
                <a:effectLst/>
                <a:latin typeface="Calibri" panose="020F0502020204030204" pitchFamily="34" charset="0"/>
              </a:rPr>
              <a:t>/AQA to be confirmed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800" baseline="0" dirty="0">
                <a:latin typeface="Calibri" panose="020F0502020204030204" pitchFamily="34" charset="0"/>
              </a:rPr>
              <a:t>Click</a:t>
            </a:r>
            <a:r>
              <a:rPr lang="en-GB" altLang="en-US" sz="2800" dirty="0">
                <a:latin typeface="Calibri" panose="020F0502020204030204" pitchFamily="34" charset="0"/>
              </a:rPr>
              <a:t> </a:t>
            </a:r>
            <a:r>
              <a:rPr lang="en-GB" altLang="en-US" sz="2800" b="1" dirty="0">
                <a:latin typeface="Calibri" panose="020F0502020204030204" pitchFamily="34" charset="0"/>
                <a:hlinkClick r:id="rId2"/>
              </a:rPr>
              <a:t>here</a:t>
            </a:r>
            <a:r>
              <a:rPr lang="en-GB" altLang="en-US" sz="2800" dirty="0">
                <a:latin typeface="Calibri" panose="020F0502020204030204" pitchFamily="34" charset="0"/>
              </a:rPr>
              <a:t> and </a:t>
            </a:r>
            <a:r>
              <a:rPr lang="en-GB" altLang="en-US" sz="2800" b="1" dirty="0">
                <a:latin typeface="Calibri" panose="020F0502020204030204" pitchFamily="34" charset="0"/>
                <a:hlinkClick r:id="rId3"/>
              </a:rPr>
              <a:t>here</a:t>
            </a:r>
            <a:r>
              <a:rPr lang="en-GB" altLang="en-US" sz="2800" dirty="0">
                <a:latin typeface="Calibri" panose="020F0502020204030204" pitchFamily="34" charset="0"/>
              </a:rPr>
              <a:t> to access the French/Spanish GCSE pages.</a:t>
            </a:r>
            <a:endParaRPr kumimoji="0" lang="en-US" altLang="en-US" sz="360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42" y="3178679"/>
            <a:ext cx="4152243" cy="21290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5224" y="3429972"/>
            <a:ext cx="3571130" cy="187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73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884" y="263171"/>
            <a:ext cx="9144000" cy="5084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1000"/>
              </a:spcAft>
            </a:pPr>
            <a:r>
              <a:rPr lang="en-GB" sz="3600" b="1" kern="1400" dirty="0">
                <a:solidFill>
                  <a:srgbClr val="E50052"/>
                </a:solidFill>
                <a:latin typeface="Calibri" panose="020F0502020204030204" pitchFamily="34" charset="0"/>
              </a:rPr>
              <a:t>Methods of assessment</a:t>
            </a:r>
            <a:endParaRPr lang="en-GB" sz="20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24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What does the course involve?</a:t>
            </a:r>
            <a:endParaRPr lang="en-GB" sz="14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9994" indent="-359994">
              <a:lnSpc>
                <a:spcPct val="119000"/>
              </a:lnSpc>
              <a:spcAft>
                <a:spcPts val="600"/>
              </a:spcAft>
            </a:pPr>
            <a:endParaRPr lang="en-GB" sz="24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9994" indent="-359994">
              <a:lnSpc>
                <a:spcPct val="119000"/>
              </a:lnSpc>
              <a:spcAft>
                <a:spcPts val="600"/>
              </a:spcAft>
            </a:pPr>
            <a:endParaRPr lang="en-GB" sz="24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9994" indent="-359994">
              <a:lnSpc>
                <a:spcPct val="119000"/>
              </a:lnSpc>
              <a:spcAft>
                <a:spcPts val="600"/>
              </a:spcAft>
            </a:pPr>
            <a:endParaRPr lang="en-GB" sz="24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9994" indent="-359994">
              <a:lnSpc>
                <a:spcPct val="119000"/>
              </a:lnSpc>
              <a:spcAft>
                <a:spcPts val="600"/>
              </a:spcAft>
            </a:pPr>
            <a:endParaRPr lang="en-GB" sz="24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9994" indent="-359994">
              <a:lnSpc>
                <a:spcPct val="119000"/>
              </a:lnSpc>
              <a:spcAft>
                <a:spcPts val="600"/>
              </a:spcAft>
            </a:pPr>
            <a:endParaRPr lang="en-GB" sz="24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9994" indent="-359994">
              <a:lnSpc>
                <a:spcPct val="119000"/>
              </a:lnSpc>
              <a:spcAft>
                <a:spcPts val="600"/>
              </a:spcAft>
            </a:pPr>
            <a:endParaRPr lang="en-GB" sz="24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9994" indent="-359994">
              <a:lnSpc>
                <a:spcPct val="119000"/>
              </a:lnSpc>
              <a:spcAft>
                <a:spcPts val="600"/>
              </a:spcAft>
            </a:pPr>
            <a:endParaRPr lang="en-GB" sz="14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1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sz="1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629" y="1712181"/>
            <a:ext cx="3534276" cy="2202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629" y="4046466"/>
            <a:ext cx="3534276" cy="20229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r="7527"/>
          <a:stretch/>
        </p:blipFill>
        <p:spPr>
          <a:xfrm>
            <a:off x="5962560" y="1718968"/>
            <a:ext cx="3513950" cy="2202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559" y="4046467"/>
            <a:ext cx="3518325" cy="20394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877413" y="387926"/>
            <a:ext cx="3092915" cy="1756183"/>
          </a:xfrm>
          <a:prstGeom prst="rect">
            <a:avLst/>
          </a:prstGeom>
          <a:solidFill>
            <a:srgbClr val="FF0051"/>
          </a:solidFill>
          <a:ln>
            <a:solidFill>
              <a:srgbClr val="FF0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Four assessments at the end of Year 11, each worth 25% of the final grade</a:t>
            </a:r>
          </a:p>
        </p:txBody>
      </p:sp>
    </p:spTree>
    <p:extLst>
      <p:ext uri="{BB962C8B-B14F-4D97-AF65-F5344CB8AC3E}">
        <p14:creationId xmlns:p14="http://schemas.microsoft.com/office/powerpoint/2010/main" val="51202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884" y="263171"/>
            <a:ext cx="9144000" cy="5417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1000"/>
              </a:spcAft>
            </a:pPr>
            <a:r>
              <a:rPr lang="en-GB" sz="3600" b="1" kern="1400" dirty="0">
                <a:solidFill>
                  <a:srgbClr val="E50052"/>
                </a:solidFill>
                <a:latin typeface="Calibri" panose="020F0502020204030204" pitchFamily="34" charset="0"/>
              </a:rPr>
              <a:t>Overview</a:t>
            </a:r>
            <a:endParaRPr lang="en-GB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9994" indent="-359994">
              <a:lnSpc>
                <a:spcPct val="119000"/>
              </a:lnSpc>
              <a:spcAft>
                <a:spcPts val="600"/>
              </a:spcAft>
            </a:pPr>
            <a:r>
              <a:rPr lang="en-GB" sz="1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GB" sz="24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GCSE topics are: </a:t>
            </a:r>
          </a:p>
          <a:p>
            <a:pPr marL="359994" indent="-359994">
              <a:lnSpc>
                <a:spcPct val="119000"/>
              </a:lnSpc>
              <a:spcAft>
                <a:spcPts val="600"/>
              </a:spcAft>
            </a:pPr>
            <a:endParaRPr lang="en-GB" sz="24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9994" indent="-359994">
              <a:lnSpc>
                <a:spcPct val="119000"/>
              </a:lnSpc>
              <a:spcAft>
                <a:spcPts val="600"/>
              </a:spcAft>
            </a:pPr>
            <a:endParaRPr lang="en-GB" sz="24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9994" indent="-359994">
              <a:lnSpc>
                <a:spcPct val="119000"/>
              </a:lnSpc>
              <a:spcAft>
                <a:spcPts val="600"/>
              </a:spcAft>
            </a:pPr>
            <a:endParaRPr lang="en-GB" sz="24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9994" indent="-359994">
              <a:lnSpc>
                <a:spcPct val="119000"/>
              </a:lnSpc>
              <a:spcAft>
                <a:spcPts val="600"/>
              </a:spcAft>
            </a:pPr>
            <a:endParaRPr lang="en-GB" sz="24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9994" indent="-359994">
              <a:lnSpc>
                <a:spcPct val="119000"/>
              </a:lnSpc>
              <a:spcAft>
                <a:spcPts val="600"/>
              </a:spcAft>
            </a:pPr>
            <a:endParaRPr lang="en-GB" sz="24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9994" indent="-359994">
              <a:lnSpc>
                <a:spcPct val="119000"/>
              </a:lnSpc>
              <a:spcAft>
                <a:spcPts val="600"/>
              </a:spcAft>
            </a:pPr>
            <a:endParaRPr lang="en-GB" sz="24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9994" indent="-359994">
              <a:lnSpc>
                <a:spcPct val="119000"/>
              </a:lnSpc>
              <a:spcAft>
                <a:spcPts val="600"/>
              </a:spcAft>
            </a:pPr>
            <a:endParaRPr lang="en-GB" sz="14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9994" indent="-359994">
              <a:lnSpc>
                <a:spcPct val="119000"/>
              </a:lnSpc>
              <a:spcAft>
                <a:spcPts val="600"/>
              </a:spcAft>
            </a:pPr>
            <a:r>
              <a:rPr lang="en-GB" sz="1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1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sz="1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21" y="1500515"/>
            <a:ext cx="1176158" cy="13863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597" y="1598456"/>
            <a:ext cx="1731261" cy="1386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403" y="1466951"/>
            <a:ext cx="2549719" cy="13324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89" y="4222188"/>
            <a:ext cx="2390722" cy="15909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7606" y="4229004"/>
            <a:ext cx="2876342" cy="16257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6012" y="1539959"/>
            <a:ext cx="1897982" cy="13074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89879" y="1193708"/>
            <a:ext cx="2143661" cy="16056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9712" y="4254563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23994" y="433267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7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591" y="2380308"/>
            <a:ext cx="3954146" cy="2461116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2441676">
            <a:off x="1932372" y="2599378"/>
            <a:ext cx="2297519" cy="504497"/>
          </a:xfrm>
          <a:prstGeom prst="leftArrow">
            <a:avLst>
              <a:gd name="adj1" fmla="val 50000"/>
              <a:gd name="adj2" fmla="val 146875"/>
            </a:avLst>
          </a:prstGeom>
          <a:solidFill>
            <a:srgbClr val="FF0051"/>
          </a:solidFill>
          <a:ln>
            <a:solidFill>
              <a:srgbClr val="FF0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Left Arrow 3"/>
          <p:cNvSpPr/>
          <p:nvPr/>
        </p:nvSpPr>
        <p:spPr>
          <a:xfrm rot="7503381">
            <a:off x="7788291" y="1939179"/>
            <a:ext cx="2297519" cy="504497"/>
          </a:xfrm>
          <a:prstGeom prst="leftArrow">
            <a:avLst>
              <a:gd name="adj1" fmla="val 50000"/>
              <a:gd name="adj2" fmla="val 146875"/>
            </a:avLst>
          </a:prstGeom>
          <a:solidFill>
            <a:srgbClr val="FF0051"/>
          </a:solidFill>
          <a:ln>
            <a:solidFill>
              <a:srgbClr val="FF0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Left Arrow 4"/>
          <p:cNvSpPr/>
          <p:nvPr/>
        </p:nvSpPr>
        <p:spPr>
          <a:xfrm rot="19343294">
            <a:off x="1811310" y="5127937"/>
            <a:ext cx="2297519" cy="504497"/>
          </a:xfrm>
          <a:prstGeom prst="leftArrow">
            <a:avLst>
              <a:gd name="adj1" fmla="val 50000"/>
              <a:gd name="adj2" fmla="val 146875"/>
            </a:avLst>
          </a:prstGeom>
          <a:solidFill>
            <a:srgbClr val="FF0051"/>
          </a:solidFill>
          <a:ln>
            <a:solidFill>
              <a:srgbClr val="FF0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5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 rot="11897698">
            <a:off x="8152756" y="4892297"/>
            <a:ext cx="2297519" cy="504497"/>
          </a:xfrm>
          <a:prstGeom prst="leftArrow">
            <a:avLst>
              <a:gd name="adj1" fmla="val 50000"/>
              <a:gd name="adj2" fmla="val 146875"/>
            </a:avLst>
          </a:prstGeom>
          <a:solidFill>
            <a:srgbClr val="FF0051"/>
          </a:solidFill>
          <a:ln>
            <a:solidFill>
              <a:srgbClr val="FF0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205382" y="746405"/>
            <a:ext cx="3424508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Exam:</a:t>
            </a:r>
          </a:p>
          <a:p>
            <a:r>
              <a:rPr lang="en-GB" sz="2400" dirty="0"/>
              <a:t>Foundation – 45 minutes</a:t>
            </a:r>
          </a:p>
          <a:p>
            <a:r>
              <a:rPr lang="en-GB" sz="2400" dirty="0"/>
              <a:t>Higher – 60 minutes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8997532" y="746406"/>
            <a:ext cx="294772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Comprehension task</a:t>
            </a: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8671619" y="5671229"/>
            <a:ext cx="294772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Multiple choice tasks</a:t>
            </a: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205381" y="6132895"/>
            <a:ext cx="3310327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Translation into English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5864" y="18515"/>
            <a:ext cx="10515600" cy="1325563"/>
          </a:xfrm>
        </p:spPr>
        <p:txBody>
          <a:bodyPr/>
          <a:lstStyle/>
          <a:p>
            <a:pPr algn="ctr"/>
            <a:r>
              <a:rPr lang="en-GB" sz="5400" dirty="0">
                <a:solidFill>
                  <a:srgbClr val="FF0051"/>
                </a:solidFill>
              </a:rPr>
              <a:t>Reading</a:t>
            </a:r>
            <a:endParaRPr lang="en-GB" dirty="0">
              <a:solidFill>
                <a:srgbClr val="FF00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3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D10AB7B6BC7C45A2B8C70E9BADCA99" ma:contentTypeVersion="15" ma:contentTypeDescription="Create a new document." ma:contentTypeScope="" ma:versionID="8b710bf7fe7248ef4681e88ab1e74cb5">
  <xsd:schema xmlns:xsd="http://www.w3.org/2001/XMLSchema" xmlns:xs="http://www.w3.org/2001/XMLSchema" xmlns:p="http://schemas.microsoft.com/office/2006/metadata/properties" xmlns:ns3="11534c1b-ec35-447f-9875-6996bbace586" xmlns:ns4="23770d83-0845-438e-be82-5a6fbe893f07" targetNamespace="http://schemas.microsoft.com/office/2006/metadata/properties" ma:root="true" ma:fieldsID="3192e219d9c2f27a0081144319e01c9c" ns3:_="" ns4:_="">
    <xsd:import namespace="11534c1b-ec35-447f-9875-6996bbace586"/>
    <xsd:import namespace="23770d83-0845-438e-be82-5a6fbe893f0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534c1b-ec35-447f-9875-6996bbace5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70d83-0845-438e-be82-5a6fbe893f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3770d83-0845-438e-be82-5a6fbe893f07" xsi:nil="true"/>
  </documentManagement>
</p:properties>
</file>

<file path=customXml/itemProps1.xml><?xml version="1.0" encoding="utf-8"?>
<ds:datastoreItem xmlns:ds="http://schemas.openxmlformats.org/officeDocument/2006/customXml" ds:itemID="{1DE23E27-3843-415D-82F3-1A3CBDD9D5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F01947-2C94-4CF5-9BFC-8F5E48A5EC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534c1b-ec35-447f-9875-6996bbace586"/>
    <ds:schemaRef ds:uri="23770d83-0845-438e-be82-5a6fbe893f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D9EA91-6405-4378-A891-18104641609D}">
  <ds:schemaRefs>
    <ds:schemaRef ds:uri="http://purl.org/dc/elements/1.1/"/>
    <ds:schemaRef ds:uri="11534c1b-ec35-447f-9875-6996bbace586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3770d83-0845-438e-be82-5a6fbe893f07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410</Words>
  <Application>Microsoft Office PowerPoint</Application>
  <PresentationFormat>Widescreen</PresentationFormat>
  <Paragraphs>87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1_Office Theme</vt:lpstr>
      <vt:lpstr>GCSE French and Spanish</vt:lpstr>
      <vt:lpstr>Why study French/Spanish GCSE? </vt:lpstr>
      <vt:lpstr>PowerPoint Presentation</vt:lpstr>
      <vt:lpstr>Why study French/Spanish GCSE at Central Lancaster High School? </vt:lpstr>
      <vt:lpstr>PowerPoint Presentation</vt:lpstr>
      <vt:lpstr>PowerPoint Presentation</vt:lpstr>
      <vt:lpstr>PowerPoint Presentation</vt:lpstr>
      <vt:lpstr>PowerPoint Presentation</vt:lpstr>
      <vt:lpstr>Reading</vt:lpstr>
      <vt:lpstr>Writing</vt:lpstr>
      <vt:lpstr>Speaking</vt:lpstr>
      <vt:lpstr>Listening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D. Chapman</dc:creator>
  <cp:lastModifiedBy>Miss E. Morel</cp:lastModifiedBy>
  <cp:revision>64</cp:revision>
  <dcterms:created xsi:type="dcterms:W3CDTF">2021-01-19T13:27:57Z</dcterms:created>
  <dcterms:modified xsi:type="dcterms:W3CDTF">2024-02-26T09:25:44Z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0x0101006AD10AB7B6BC7C45A2B8C70E9BADCA99</vt:lpwstr>
  </property>
</Properties>
</file>