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0"/>
  </p:notesMasterIdLst>
  <p:sldIdLst>
    <p:sldId id="275" r:id="rId6"/>
    <p:sldId id="276" r:id="rId7"/>
    <p:sldId id="277" r:id="rId8"/>
    <p:sldId id="278" r:id="rId9"/>
    <p:sldId id="263" r:id="rId10"/>
    <p:sldId id="279" r:id="rId11"/>
    <p:sldId id="264" r:id="rId12"/>
    <p:sldId id="280" r:id="rId13"/>
    <p:sldId id="265" r:id="rId14"/>
    <p:sldId id="281" r:id="rId15"/>
    <p:sldId id="274" r:id="rId16"/>
    <p:sldId id="266" r:id="rId17"/>
    <p:sldId id="283"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F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D17990-E6E8-79BD-CBB7-01D452EE0005}" v="7" dt="2024-02-26T09:30:41.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83047" autoAdjust="0"/>
  </p:normalViewPr>
  <p:slideViewPr>
    <p:cSldViewPr snapToGrid="0">
      <p:cViewPr varScale="1">
        <p:scale>
          <a:sx n="76" d="100"/>
          <a:sy n="76" d="100"/>
        </p:scale>
        <p:origin x="54" y="168"/>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3.xml" Id="rId8" /><Relationship Type="http://schemas.openxmlformats.org/officeDocument/2006/relationships/slide" Target="slides/slide8.xml" Id="rId13" /><Relationship Type="http://schemas.openxmlformats.org/officeDocument/2006/relationships/slide" Target="slides/slide13.xml" Id="rId18" /><Relationship Type="http://schemas.microsoft.com/office/2015/10/relationships/revisionInfo" Target="revisionInfo.xml" Id="rId26" /><Relationship Type="http://schemas.openxmlformats.org/officeDocument/2006/relationships/customXml" Target="../customXml/item3.xml" Id="rId3" /><Relationship Type="http://schemas.openxmlformats.org/officeDocument/2006/relationships/presProps" Target="presProps.xml" Id="rId21" /><Relationship Type="http://schemas.openxmlformats.org/officeDocument/2006/relationships/slide" Target="slides/slide2.xml" Id="rId7" /><Relationship Type="http://schemas.openxmlformats.org/officeDocument/2006/relationships/slide" Target="slides/slide7.xml" Id="rId12" /><Relationship Type="http://schemas.openxmlformats.org/officeDocument/2006/relationships/slide" Target="slides/slide12.xml" Id="rId17" /><Relationship Type="http://schemas.openxmlformats.org/officeDocument/2006/relationships/customXml" Target="../customXml/item2.xml" Id="rId2" /><Relationship Type="http://schemas.openxmlformats.org/officeDocument/2006/relationships/slide" Target="slides/slide11.xml" Id="rId16" /><Relationship Type="http://schemas.openxmlformats.org/officeDocument/2006/relationships/notesMaster" Target="notesMasters/notesMaster1.xml" Id="rId20" /><Relationship Type="http://schemas.openxmlformats.org/officeDocument/2006/relationships/customXml" Target="../customXml/item1.xml" Id="rId1" /><Relationship Type="http://schemas.openxmlformats.org/officeDocument/2006/relationships/slide" Target="slides/slide1.xml" Id="rId6" /><Relationship Type="http://schemas.openxmlformats.org/officeDocument/2006/relationships/slide" Target="slides/slide6.xml" Id="rId11" /><Relationship Type="http://schemas.openxmlformats.org/officeDocument/2006/relationships/tableStyles" Target="tableStyles.xml" Id="rId24" /><Relationship Type="http://schemas.openxmlformats.org/officeDocument/2006/relationships/slideMaster" Target="slideMasters/slideMaster2.xml" Id="rId5" /><Relationship Type="http://schemas.openxmlformats.org/officeDocument/2006/relationships/slide" Target="slides/slide10.xml" Id="rId15" /><Relationship Type="http://schemas.openxmlformats.org/officeDocument/2006/relationships/theme" Target="theme/theme1.xml" Id="rId23" /><Relationship Type="http://schemas.openxmlformats.org/officeDocument/2006/relationships/slide" Target="slides/slide5.xml" Id="rId10" /><Relationship Type="http://schemas.openxmlformats.org/officeDocument/2006/relationships/slide" Target="slides/slide14.xml" Id="rId19" /><Relationship Type="http://schemas.openxmlformats.org/officeDocument/2006/relationships/slideMaster" Target="slideMasters/slideMaster1.xml" Id="rId4" /><Relationship Type="http://schemas.openxmlformats.org/officeDocument/2006/relationships/slide" Target="slides/slide4.xml" Id="rId9" /><Relationship Type="http://schemas.openxmlformats.org/officeDocument/2006/relationships/slide" Target="slides/slide9.xml" Id="rId14" /><Relationship Type="http://schemas.openxmlformats.org/officeDocument/2006/relationships/viewProps" Target="viewProps.xml" Id="rId22"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B3A4A-38AF-49DA-9EE9-862A77103F44}" type="datetimeFigureOut">
              <a:rPr lang="en-GB" smtClean="0"/>
              <a:t>26/02/2024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3EF4C5-0C17-4C55-85A4-01E0325D927C}" type="slidenum">
              <a:rPr lang="en-GB" smtClean="0"/>
              <a:t>‹#›</a:t>
            </a:fld>
            <a:endParaRPr lang="en-GB"/>
          </a:p>
        </p:txBody>
      </p:sp>
    </p:spTree>
    <p:extLst>
      <p:ext uri="{BB962C8B-B14F-4D97-AF65-F5344CB8AC3E}">
        <p14:creationId xmlns:p14="http://schemas.microsoft.com/office/powerpoint/2010/main" val="2424948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4 key skills that we develop when studying</a:t>
            </a:r>
            <a:r>
              <a:rPr lang="en-GB" baseline="0" dirty="0"/>
              <a:t> History. Explain how the above are important life skills for both work and friendship.</a:t>
            </a:r>
          </a:p>
          <a:p>
            <a:r>
              <a:rPr lang="en-GB" baseline="0" dirty="0"/>
              <a:t>In History they are referred to as Assessment Objectives (seen on the wall in D4 next to the door).</a:t>
            </a:r>
          </a:p>
          <a:p>
            <a:r>
              <a:rPr lang="en-GB" baseline="0" dirty="0"/>
              <a:t>Knowledge 35%, Analysis 35%, Sources 15% and Interpretations 15%. Not all skills are on all of the papers and you will see this on your overview sheet that we will talk about next. In short, the most important thing is to know the stories and why they are important.</a:t>
            </a:r>
            <a:endParaRPr lang="en-GB" dirty="0"/>
          </a:p>
          <a:p>
            <a:endParaRPr lang="en-GB" dirty="0"/>
          </a:p>
        </p:txBody>
      </p:sp>
      <p:sp>
        <p:nvSpPr>
          <p:cNvPr id="4" name="Slide Number Placeholder 3"/>
          <p:cNvSpPr>
            <a:spLocks noGrp="1"/>
          </p:cNvSpPr>
          <p:nvPr>
            <p:ph type="sldNum" sz="quarter" idx="10"/>
          </p:nvPr>
        </p:nvSpPr>
        <p:spPr/>
        <p:txBody>
          <a:bodyPr/>
          <a:lstStyle/>
          <a:p>
            <a:fld id="{FA3EF4C5-0C17-4C55-85A4-01E0325D927C}" type="slidenum">
              <a:rPr lang="en-GB" smtClean="0"/>
              <a:t>2</a:t>
            </a:fld>
            <a:endParaRPr lang="en-GB"/>
          </a:p>
        </p:txBody>
      </p:sp>
    </p:spTree>
    <p:extLst>
      <p:ext uri="{BB962C8B-B14F-4D97-AF65-F5344CB8AC3E}">
        <p14:creationId xmlns:p14="http://schemas.microsoft.com/office/powerpoint/2010/main" val="3096780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few pictures that need</a:t>
            </a:r>
            <a:r>
              <a:rPr lang="en-GB" baseline="0" dirty="0"/>
              <a:t> explanation:</a:t>
            </a:r>
          </a:p>
          <a:p>
            <a:r>
              <a:rPr lang="en-GB" baseline="0" dirty="0"/>
              <a:t>1). Martin Luther King</a:t>
            </a:r>
          </a:p>
          <a:p>
            <a:r>
              <a:rPr lang="en-GB" baseline="0" dirty="0"/>
              <a:t>2). Freedom Riders</a:t>
            </a:r>
          </a:p>
          <a:p>
            <a:r>
              <a:rPr lang="en-GB" baseline="0" dirty="0"/>
              <a:t>3). President Kennedy</a:t>
            </a:r>
          </a:p>
          <a:p>
            <a:r>
              <a:rPr lang="en-GB" baseline="0" dirty="0"/>
              <a:t>4). Sit Ins</a:t>
            </a:r>
          </a:p>
          <a:p>
            <a:r>
              <a:rPr lang="en-GB" baseline="0" dirty="0"/>
              <a:t>5). Malcolm X</a:t>
            </a:r>
          </a:p>
          <a:p>
            <a:r>
              <a:rPr lang="en-GB" baseline="0" dirty="0"/>
              <a:t>6). Riots in LA</a:t>
            </a:r>
            <a:endParaRPr lang="en-GB" dirty="0"/>
          </a:p>
        </p:txBody>
      </p:sp>
      <p:sp>
        <p:nvSpPr>
          <p:cNvPr id="4" name="Slide Number Placeholder 3"/>
          <p:cNvSpPr>
            <a:spLocks noGrp="1"/>
          </p:cNvSpPr>
          <p:nvPr>
            <p:ph type="sldNum" sz="quarter" idx="10"/>
          </p:nvPr>
        </p:nvSpPr>
        <p:spPr/>
        <p:txBody>
          <a:bodyPr/>
          <a:lstStyle/>
          <a:p>
            <a:fld id="{FA3EF4C5-0C17-4C55-85A4-01E0325D927C}" type="slidenum">
              <a:rPr lang="en-GB" smtClean="0"/>
              <a:t>11</a:t>
            </a:fld>
            <a:endParaRPr lang="en-GB"/>
          </a:p>
        </p:txBody>
      </p:sp>
    </p:spTree>
    <p:extLst>
      <p:ext uri="{BB962C8B-B14F-4D97-AF65-F5344CB8AC3E}">
        <p14:creationId xmlns:p14="http://schemas.microsoft.com/office/powerpoint/2010/main" val="1857186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few pictures to explain and tell the story.</a:t>
            </a:r>
          </a:p>
          <a:p>
            <a:r>
              <a:rPr lang="en-GB" dirty="0"/>
              <a:t>1). Vietnam</a:t>
            </a:r>
            <a:r>
              <a:rPr lang="en-GB" baseline="0" dirty="0"/>
              <a:t> before the war</a:t>
            </a:r>
          </a:p>
          <a:p>
            <a:r>
              <a:rPr lang="en-GB" baseline="0" dirty="0"/>
              <a:t>2). Rolling Thunder (US tactic)</a:t>
            </a:r>
          </a:p>
          <a:p>
            <a:r>
              <a:rPr lang="en-GB" baseline="0" dirty="0"/>
              <a:t>3). Chemical weapons – Napalm (US tactic)</a:t>
            </a:r>
          </a:p>
          <a:p>
            <a:r>
              <a:rPr lang="en-GB" baseline="0" dirty="0"/>
              <a:t>4). The Impact on the Vietnamese community</a:t>
            </a:r>
          </a:p>
          <a:p>
            <a:r>
              <a:rPr lang="en-GB" baseline="0" dirty="0"/>
              <a:t>5). Booby traps (Vietcong tactics – more detail needed)</a:t>
            </a:r>
          </a:p>
          <a:p>
            <a:r>
              <a:rPr lang="en-GB" baseline="0" dirty="0"/>
              <a:t>6). Protest in the USA</a:t>
            </a:r>
          </a:p>
          <a:p>
            <a:r>
              <a:rPr lang="en-GB" baseline="0" dirty="0"/>
              <a:t>7). Kent State University shooting of students</a:t>
            </a:r>
            <a:endParaRPr lang="en-GB" dirty="0"/>
          </a:p>
        </p:txBody>
      </p:sp>
      <p:sp>
        <p:nvSpPr>
          <p:cNvPr id="4" name="Slide Number Placeholder 3"/>
          <p:cNvSpPr>
            <a:spLocks noGrp="1"/>
          </p:cNvSpPr>
          <p:nvPr>
            <p:ph type="sldNum" sz="quarter" idx="10"/>
          </p:nvPr>
        </p:nvSpPr>
        <p:spPr/>
        <p:txBody>
          <a:bodyPr/>
          <a:lstStyle/>
          <a:p>
            <a:fld id="{FA3EF4C5-0C17-4C55-85A4-01E0325D927C}" type="slidenum">
              <a:rPr lang="en-GB" smtClean="0"/>
              <a:t>12</a:t>
            </a:fld>
            <a:endParaRPr lang="en-GB"/>
          </a:p>
        </p:txBody>
      </p:sp>
    </p:spTree>
    <p:extLst>
      <p:ext uri="{BB962C8B-B14F-4D97-AF65-F5344CB8AC3E}">
        <p14:creationId xmlns:p14="http://schemas.microsoft.com/office/powerpoint/2010/main" val="3061325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Any questions please ask parents to email me</a:t>
            </a:r>
            <a:r>
              <a:rPr lang="en-GB" baseline="0" dirty="0"/>
              <a:t> – my address is on the sheet.</a:t>
            </a:r>
            <a:endParaRPr lang="en-GB" dirty="0"/>
          </a:p>
          <a:p>
            <a:endParaRPr lang="en-GB" dirty="0"/>
          </a:p>
        </p:txBody>
      </p:sp>
      <p:sp>
        <p:nvSpPr>
          <p:cNvPr id="4" name="Slide Number Placeholder 3"/>
          <p:cNvSpPr>
            <a:spLocks noGrp="1"/>
          </p:cNvSpPr>
          <p:nvPr>
            <p:ph type="sldNum" sz="quarter" idx="10"/>
          </p:nvPr>
        </p:nvSpPr>
        <p:spPr/>
        <p:txBody>
          <a:bodyPr/>
          <a:lstStyle/>
          <a:p>
            <a:fld id="{FA3EF4C5-0C17-4C55-85A4-01E0325D927C}" type="slidenum">
              <a:rPr lang="en-GB" smtClean="0"/>
              <a:t>14</a:t>
            </a:fld>
            <a:endParaRPr lang="en-GB"/>
          </a:p>
        </p:txBody>
      </p:sp>
    </p:spTree>
    <p:extLst>
      <p:ext uri="{BB962C8B-B14F-4D97-AF65-F5344CB8AC3E}">
        <p14:creationId xmlns:p14="http://schemas.microsoft.com/office/powerpoint/2010/main" val="2778022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top box of exams and then the different questions (briefly) from the bottom. These sheets can be handed out</a:t>
            </a:r>
            <a:r>
              <a:rPr lang="en-GB" baseline="0" dirty="0"/>
              <a:t> on entry.</a:t>
            </a:r>
            <a:endParaRPr lang="en-GB" dirty="0"/>
          </a:p>
          <a:p>
            <a:endParaRPr lang="en-GB" dirty="0"/>
          </a:p>
          <a:p>
            <a:r>
              <a:rPr lang="en-GB" dirty="0"/>
              <a:t>Explain</a:t>
            </a:r>
            <a:r>
              <a:rPr lang="en-GB" baseline="0" dirty="0"/>
              <a:t> the purpose of the PLC – to be clear about what needs to be known and then assess your confidence level with it. Parents can look at these too.</a:t>
            </a:r>
            <a:endParaRPr lang="en-GB" dirty="0"/>
          </a:p>
          <a:p>
            <a:endParaRPr lang="en-GB" dirty="0"/>
          </a:p>
        </p:txBody>
      </p:sp>
      <p:sp>
        <p:nvSpPr>
          <p:cNvPr id="4" name="Slide Number Placeholder 3"/>
          <p:cNvSpPr>
            <a:spLocks noGrp="1"/>
          </p:cNvSpPr>
          <p:nvPr>
            <p:ph type="sldNum" sz="quarter" idx="10"/>
          </p:nvPr>
        </p:nvSpPr>
        <p:spPr/>
        <p:txBody>
          <a:bodyPr/>
          <a:lstStyle/>
          <a:p>
            <a:fld id="{FA3EF4C5-0C17-4C55-85A4-01E0325D927C}" type="slidenum">
              <a:rPr lang="en-GB" smtClean="0"/>
              <a:t>3</a:t>
            </a:fld>
            <a:endParaRPr lang="en-GB"/>
          </a:p>
        </p:txBody>
      </p:sp>
    </p:spTree>
    <p:extLst>
      <p:ext uri="{BB962C8B-B14F-4D97-AF65-F5344CB8AC3E}">
        <p14:creationId xmlns:p14="http://schemas.microsoft.com/office/powerpoint/2010/main" val="720772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go through</a:t>
            </a:r>
            <a:r>
              <a:rPr lang="en-GB" baseline="0" dirty="0"/>
              <a:t> each paper.</a:t>
            </a:r>
          </a:p>
          <a:p>
            <a:endParaRPr lang="en-GB" baseline="0" dirty="0"/>
          </a:p>
          <a:p>
            <a:r>
              <a:rPr lang="en-GB" baseline="0" dirty="0"/>
              <a:t>We do not study them in order, this paper is studied in Y11. We look at the easier skills and content first.</a:t>
            </a:r>
            <a:endParaRPr lang="en-GB" dirty="0"/>
          </a:p>
          <a:p>
            <a:endParaRPr lang="en-GB" dirty="0"/>
          </a:p>
        </p:txBody>
      </p:sp>
      <p:sp>
        <p:nvSpPr>
          <p:cNvPr id="4" name="Slide Number Placeholder 3"/>
          <p:cNvSpPr>
            <a:spLocks noGrp="1"/>
          </p:cNvSpPr>
          <p:nvPr>
            <p:ph type="sldNum" sz="quarter" idx="10"/>
          </p:nvPr>
        </p:nvSpPr>
        <p:spPr/>
        <p:txBody>
          <a:bodyPr/>
          <a:lstStyle/>
          <a:p>
            <a:fld id="{FA3EF4C5-0C17-4C55-85A4-01E0325D927C}" type="slidenum">
              <a:rPr lang="en-GB" smtClean="0"/>
              <a:t>4</a:t>
            </a:fld>
            <a:endParaRPr lang="en-GB"/>
          </a:p>
        </p:txBody>
      </p:sp>
    </p:spTree>
    <p:extLst>
      <p:ext uri="{BB962C8B-B14F-4D97-AF65-F5344CB8AC3E}">
        <p14:creationId xmlns:p14="http://schemas.microsoft.com/office/powerpoint/2010/main" val="554178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picture comes up as a separate animation</a:t>
            </a:r>
            <a:r>
              <a:rPr lang="en-GB" baseline="0" dirty="0"/>
              <a:t> which you can use to give an outline of the unit.</a:t>
            </a:r>
            <a:endParaRPr lang="en-GB" dirty="0"/>
          </a:p>
          <a:p>
            <a:r>
              <a:rPr lang="en-GB" dirty="0"/>
              <a:t>1).</a:t>
            </a:r>
            <a:r>
              <a:rPr lang="en-GB" baseline="0" dirty="0"/>
              <a:t> Trial by ordeal – explain the process / theory.</a:t>
            </a:r>
          </a:p>
          <a:p>
            <a:r>
              <a:rPr lang="en-GB" baseline="0" dirty="0"/>
              <a:t>2). Hanging drawing and quartering – why authorities wanted to make punishment such a public and awful things</a:t>
            </a:r>
          </a:p>
          <a:p>
            <a:r>
              <a:rPr lang="en-GB" baseline="0" dirty="0"/>
              <a:t>3). Early modern period – burning witchcraft and the importance of religion driving the definition of crime and the involvement of the church in punishment.</a:t>
            </a:r>
          </a:p>
          <a:p>
            <a:r>
              <a:rPr lang="en-GB" baseline="0" dirty="0"/>
              <a:t>4). Witchcraft then is treated as a non-crime, people are no longer afraid.</a:t>
            </a:r>
          </a:p>
          <a:p>
            <a:r>
              <a:rPr lang="en-GB" baseline="0" dirty="0"/>
              <a:t>5). The introduction of Thief Takers, Town Constables and </a:t>
            </a:r>
            <a:r>
              <a:rPr lang="en-GB" baseline="0" dirty="0" err="1"/>
              <a:t>Nightwatchmen</a:t>
            </a:r>
            <a:r>
              <a:rPr lang="en-GB" baseline="0" dirty="0"/>
              <a:t> to enforce the law – trying to fill a gap after the growth of towns and the notion of collective responsibility cannot be employed as society becomes too big.</a:t>
            </a:r>
          </a:p>
          <a:p>
            <a:r>
              <a:rPr lang="en-GB" baseline="0" dirty="0"/>
              <a:t>6). </a:t>
            </a:r>
            <a:r>
              <a:rPr lang="en-GB" baseline="0" dirty="0" err="1"/>
              <a:t>Pentonville</a:t>
            </a:r>
            <a:r>
              <a:rPr lang="en-GB" baseline="0" dirty="0"/>
              <a:t> – the first prisons, their purpose and success. The silent system, what prison used to be like.</a:t>
            </a:r>
          </a:p>
          <a:p>
            <a:r>
              <a:rPr lang="en-GB" baseline="0" dirty="0"/>
              <a:t>7). The end of capital punishment in the UK – we look at three key cases and the picture is of Derek Bentley.</a:t>
            </a:r>
            <a:endParaRPr lang="en-GB" dirty="0"/>
          </a:p>
        </p:txBody>
      </p:sp>
      <p:sp>
        <p:nvSpPr>
          <p:cNvPr id="4" name="Slide Number Placeholder 3"/>
          <p:cNvSpPr>
            <a:spLocks noGrp="1"/>
          </p:cNvSpPr>
          <p:nvPr>
            <p:ph type="sldNum" sz="quarter" idx="10"/>
          </p:nvPr>
        </p:nvSpPr>
        <p:spPr/>
        <p:txBody>
          <a:bodyPr/>
          <a:lstStyle/>
          <a:p>
            <a:fld id="{FA3EF4C5-0C17-4C55-85A4-01E0325D927C}" type="slidenum">
              <a:rPr lang="en-GB" smtClean="0"/>
              <a:t>5</a:t>
            </a:fld>
            <a:endParaRPr lang="en-GB"/>
          </a:p>
        </p:txBody>
      </p:sp>
    </p:spTree>
    <p:extLst>
      <p:ext uri="{BB962C8B-B14F-4D97-AF65-F5344CB8AC3E}">
        <p14:creationId xmlns:p14="http://schemas.microsoft.com/office/powerpoint/2010/main" val="2180975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thing that we study in year 10 is the Anglo-Saxon / Norman</a:t>
            </a:r>
            <a:r>
              <a:rPr lang="en-GB" baseline="0" dirty="0"/>
              <a:t> paper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EF4C5-0C17-4C55-85A4-01E0325D92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805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quite a simple one as the pictures</a:t>
            </a:r>
            <a:r>
              <a:rPr lang="en-GB" baseline="0" dirty="0"/>
              <a:t> come up</a:t>
            </a:r>
            <a:r>
              <a:rPr lang="en-GB" dirty="0"/>
              <a:t>.</a:t>
            </a:r>
          </a:p>
          <a:p>
            <a:r>
              <a:rPr lang="en-GB" dirty="0"/>
              <a:t>1). The Norman invasion – we start looking at Anglo-Saxon life and study in the invasion</a:t>
            </a:r>
            <a:r>
              <a:rPr lang="en-GB" baseline="0" dirty="0"/>
              <a:t> in detail.</a:t>
            </a:r>
          </a:p>
          <a:p>
            <a:r>
              <a:rPr lang="en-GB" baseline="0" dirty="0"/>
              <a:t>2). Motte and Bailey Castles – the building project and impact.</a:t>
            </a:r>
          </a:p>
          <a:p>
            <a:r>
              <a:rPr lang="en-GB" baseline="0" dirty="0"/>
              <a:t>3). Domesday Book – what it was and what was it’s impact</a:t>
            </a:r>
          </a:p>
          <a:p>
            <a:r>
              <a:rPr lang="en-GB" baseline="0" dirty="0"/>
              <a:t>4). The Harrying of the North – what it was and why it was carried out.</a:t>
            </a:r>
          </a:p>
          <a:p>
            <a:r>
              <a:rPr lang="en-GB" baseline="0" dirty="0"/>
              <a:t>5). The Feudal system – what it was and why it was a success.</a:t>
            </a:r>
            <a:endParaRPr lang="en-GB" dirty="0"/>
          </a:p>
        </p:txBody>
      </p:sp>
      <p:sp>
        <p:nvSpPr>
          <p:cNvPr id="4" name="Slide Number Placeholder 3"/>
          <p:cNvSpPr>
            <a:spLocks noGrp="1"/>
          </p:cNvSpPr>
          <p:nvPr>
            <p:ph type="sldNum" sz="quarter" idx="10"/>
          </p:nvPr>
        </p:nvSpPr>
        <p:spPr/>
        <p:txBody>
          <a:bodyPr/>
          <a:lstStyle/>
          <a:p>
            <a:fld id="{FA3EF4C5-0C17-4C55-85A4-01E0325D927C}" type="slidenum">
              <a:rPr lang="en-GB" smtClean="0"/>
              <a:t>7</a:t>
            </a:fld>
            <a:endParaRPr lang="en-GB"/>
          </a:p>
        </p:txBody>
      </p:sp>
    </p:spTree>
    <p:extLst>
      <p:ext uri="{BB962C8B-B14F-4D97-AF65-F5344CB8AC3E}">
        <p14:creationId xmlns:p14="http://schemas.microsoft.com/office/powerpoint/2010/main" val="1798773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then then complete the paper 2 study by looking at the Cold War</a:t>
            </a:r>
            <a:r>
              <a:rPr lang="en-GB" baseline="0" dirty="0"/>
              <a:t> – something that many of us can remember and the generation of our parents lived through. This is particularly relevant now in helping us to understand the situation in Ukraine at the moment.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EF4C5-0C17-4C55-85A4-01E0325D92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659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again is quite a straight forward one – there</a:t>
            </a:r>
            <a:r>
              <a:rPr lang="en-GB" baseline="0" dirty="0"/>
              <a:t> are a number of images that take you through key aspects / incidents which will need some explanation. </a:t>
            </a:r>
          </a:p>
          <a:p>
            <a:r>
              <a:rPr lang="en-GB" baseline="0" dirty="0"/>
              <a:t>1). A map showing the division of the world during the Cold War.</a:t>
            </a:r>
          </a:p>
          <a:p>
            <a:r>
              <a:rPr lang="en-GB" baseline="0" dirty="0"/>
              <a:t>2). The Grand Alliance</a:t>
            </a:r>
          </a:p>
          <a:p>
            <a:r>
              <a:rPr lang="en-GB" baseline="0" dirty="0"/>
              <a:t>3). The Berlin Blockade</a:t>
            </a:r>
          </a:p>
          <a:p>
            <a:r>
              <a:rPr lang="en-GB" baseline="0" dirty="0"/>
              <a:t>4). Arms race </a:t>
            </a:r>
          </a:p>
          <a:p>
            <a:r>
              <a:rPr lang="en-GB" baseline="0" dirty="0"/>
              <a:t>5). NATO and The Warsaw Pact</a:t>
            </a:r>
          </a:p>
          <a:p>
            <a:r>
              <a:rPr lang="en-GB" baseline="0" dirty="0"/>
              <a:t>6). The Berlin Wall</a:t>
            </a:r>
          </a:p>
          <a:p>
            <a:r>
              <a:rPr lang="en-GB" baseline="0" dirty="0"/>
              <a:t>7). The Cuban Missile Crisis</a:t>
            </a:r>
          </a:p>
          <a:p>
            <a:r>
              <a:rPr lang="en-GB" baseline="0" dirty="0"/>
              <a:t>8). Star Wars (Strategic </a:t>
            </a:r>
            <a:r>
              <a:rPr lang="en-GB" baseline="0" dirty="0" err="1"/>
              <a:t>Defense</a:t>
            </a:r>
            <a:r>
              <a:rPr lang="en-GB" baseline="0" dirty="0"/>
              <a:t> Initiative)</a:t>
            </a:r>
          </a:p>
          <a:p>
            <a:r>
              <a:rPr lang="en-GB" baseline="0" dirty="0"/>
              <a:t>9). The fall of the Berlin Wall</a:t>
            </a:r>
            <a:endParaRPr lang="en-GB" dirty="0"/>
          </a:p>
        </p:txBody>
      </p:sp>
      <p:sp>
        <p:nvSpPr>
          <p:cNvPr id="4" name="Slide Number Placeholder 3"/>
          <p:cNvSpPr>
            <a:spLocks noGrp="1"/>
          </p:cNvSpPr>
          <p:nvPr>
            <p:ph type="sldNum" sz="quarter" idx="10"/>
          </p:nvPr>
        </p:nvSpPr>
        <p:spPr/>
        <p:txBody>
          <a:bodyPr/>
          <a:lstStyle/>
          <a:p>
            <a:fld id="{FA3EF4C5-0C17-4C55-85A4-01E0325D927C}" type="slidenum">
              <a:rPr lang="en-GB" smtClean="0"/>
              <a:t>9</a:t>
            </a:fld>
            <a:endParaRPr lang="en-GB"/>
          </a:p>
        </p:txBody>
      </p:sp>
    </p:spTree>
    <p:extLst>
      <p:ext uri="{BB962C8B-B14F-4D97-AF65-F5344CB8AC3E}">
        <p14:creationId xmlns:p14="http://schemas.microsoft.com/office/powerpoint/2010/main" val="4110767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Studied</a:t>
            </a:r>
            <a:r>
              <a:rPr lang="en-GB" baseline="0" dirty="0"/>
              <a:t> at the end of Year 10 and start of Year 11.</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EF4C5-0C17-4C55-85A4-01E0325D92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143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0A32C31-FC26-44D6-901F-241ED640C8A6}" type="datetimeFigureOut">
              <a:rPr lang="en-GB" smtClean="0"/>
              <a:t>26/02/2024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A94002-1BCD-4B3A-9950-DB409084AE87}" type="slidenum">
              <a:rPr lang="en-GB" smtClean="0"/>
              <a:t>‹#›</a:t>
            </a:fld>
            <a:endParaRPr lang="en-GB"/>
          </a:p>
        </p:txBody>
      </p:sp>
    </p:spTree>
    <p:extLst>
      <p:ext uri="{BB962C8B-B14F-4D97-AF65-F5344CB8AC3E}">
        <p14:creationId xmlns:p14="http://schemas.microsoft.com/office/powerpoint/2010/main" val="1438804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0A32C31-FC26-44D6-901F-241ED640C8A6}" type="datetimeFigureOut">
              <a:rPr lang="en-GB" smtClean="0"/>
              <a:t>26/02/2024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A94002-1BCD-4B3A-9950-DB409084AE87}" type="slidenum">
              <a:rPr lang="en-GB" smtClean="0"/>
              <a:t>‹#›</a:t>
            </a:fld>
            <a:endParaRPr lang="en-GB"/>
          </a:p>
        </p:txBody>
      </p:sp>
    </p:spTree>
    <p:extLst>
      <p:ext uri="{BB962C8B-B14F-4D97-AF65-F5344CB8AC3E}">
        <p14:creationId xmlns:p14="http://schemas.microsoft.com/office/powerpoint/2010/main" val="2098754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0A32C31-FC26-44D6-901F-241ED640C8A6}" type="datetimeFigureOut">
              <a:rPr lang="en-GB" smtClean="0"/>
              <a:t>26/02/2024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A94002-1BCD-4B3A-9950-DB409084AE87}" type="slidenum">
              <a:rPr lang="en-GB" smtClean="0"/>
              <a:t>‹#›</a:t>
            </a:fld>
            <a:endParaRPr lang="en-GB"/>
          </a:p>
        </p:txBody>
      </p:sp>
    </p:spTree>
    <p:extLst>
      <p:ext uri="{BB962C8B-B14F-4D97-AF65-F5344CB8AC3E}">
        <p14:creationId xmlns:p14="http://schemas.microsoft.com/office/powerpoint/2010/main" val="1062293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C553-1D86-FC47-82A8-17265F97AB8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9ADD59C-95C1-9C40-B6E4-492D38E52C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66E5656-C6A7-DC47-9FFA-EDEA3E51FBEC}"/>
              </a:ext>
            </a:extLst>
          </p:cNvPr>
          <p:cNvSpPr>
            <a:spLocks noGrp="1"/>
          </p:cNvSpPr>
          <p:nvPr>
            <p:ph type="dt" sz="half" idx="10"/>
          </p:nvPr>
        </p:nvSpPr>
        <p:spPr/>
        <p:txBody>
          <a:bodyPr/>
          <a:lstStyle/>
          <a:p>
            <a:fld id="{91FD1A04-9AA5-EC40-B70A-41A0A0736AE5}" type="datetimeFigureOut">
              <a:rPr lang="en-GB" smtClean="0"/>
              <a:t>26/02/2024</a:t>
            </a:fld>
            <a:endParaRPr lang="en-GB"/>
          </a:p>
        </p:txBody>
      </p:sp>
      <p:sp>
        <p:nvSpPr>
          <p:cNvPr id="5" name="Footer Placeholder 4">
            <a:extLst>
              <a:ext uri="{FF2B5EF4-FFF2-40B4-BE49-F238E27FC236}">
                <a16:creationId xmlns:a16="http://schemas.microsoft.com/office/drawing/2014/main" id="{2A11747D-A7CA-734F-8452-3236C7FB27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922615-5AC8-3740-8CCC-2859C2083638}"/>
              </a:ext>
            </a:extLst>
          </p:cNvPr>
          <p:cNvSpPr>
            <a:spLocks noGrp="1"/>
          </p:cNvSpPr>
          <p:nvPr>
            <p:ph type="sldNum" sz="quarter" idx="12"/>
          </p:nvPr>
        </p:nvSpPr>
        <p:spPr/>
        <p:txBody>
          <a:bodyPr/>
          <a:lstStyle/>
          <a:p>
            <a:fld id="{970284C6-0BE7-FB4E-BFB4-9375DC12781C}" type="slidenum">
              <a:rPr lang="en-GB" smtClean="0"/>
              <a:t>‹#›</a:t>
            </a:fld>
            <a:endParaRPr lang="en-GB"/>
          </a:p>
        </p:txBody>
      </p:sp>
    </p:spTree>
    <p:extLst>
      <p:ext uri="{BB962C8B-B14F-4D97-AF65-F5344CB8AC3E}">
        <p14:creationId xmlns:p14="http://schemas.microsoft.com/office/powerpoint/2010/main" val="1758610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26982-033E-CA48-B67A-DE3B94CB6D9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70FB6D5-DA1F-9347-A414-64B92BB47CA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2E82C20-C094-B040-BE8E-6C9F73629581}"/>
              </a:ext>
            </a:extLst>
          </p:cNvPr>
          <p:cNvSpPr>
            <a:spLocks noGrp="1"/>
          </p:cNvSpPr>
          <p:nvPr>
            <p:ph type="dt" sz="half" idx="10"/>
          </p:nvPr>
        </p:nvSpPr>
        <p:spPr/>
        <p:txBody>
          <a:bodyPr/>
          <a:lstStyle/>
          <a:p>
            <a:fld id="{91FD1A04-9AA5-EC40-B70A-41A0A0736AE5}" type="datetimeFigureOut">
              <a:rPr lang="en-GB" smtClean="0"/>
              <a:t>26/02/2024</a:t>
            </a:fld>
            <a:endParaRPr lang="en-GB"/>
          </a:p>
        </p:txBody>
      </p:sp>
      <p:sp>
        <p:nvSpPr>
          <p:cNvPr id="5" name="Footer Placeholder 4">
            <a:extLst>
              <a:ext uri="{FF2B5EF4-FFF2-40B4-BE49-F238E27FC236}">
                <a16:creationId xmlns:a16="http://schemas.microsoft.com/office/drawing/2014/main" id="{27000B2E-89F8-D942-93A2-3557BB4243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0F310C-5655-A64A-859F-7374F16CA824}"/>
              </a:ext>
            </a:extLst>
          </p:cNvPr>
          <p:cNvSpPr>
            <a:spLocks noGrp="1"/>
          </p:cNvSpPr>
          <p:nvPr>
            <p:ph type="sldNum" sz="quarter" idx="12"/>
          </p:nvPr>
        </p:nvSpPr>
        <p:spPr/>
        <p:txBody>
          <a:bodyPr/>
          <a:lstStyle/>
          <a:p>
            <a:fld id="{970284C6-0BE7-FB4E-BFB4-9375DC12781C}" type="slidenum">
              <a:rPr lang="en-GB" smtClean="0"/>
              <a:t>‹#›</a:t>
            </a:fld>
            <a:endParaRPr lang="en-GB"/>
          </a:p>
        </p:txBody>
      </p:sp>
    </p:spTree>
    <p:extLst>
      <p:ext uri="{BB962C8B-B14F-4D97-AF65-F5344CB8AC3E}">
        <p14:creationId xmlns:p14="http://schemas.microsoft.com/office/powerpoint/2010/main" val="4221593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80BD8-0078-8043-A66C-EB178ADE0D1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F4EE9B4-2095-EA4D-863C-F1567899AE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96FB37E-B6F4-654B-95A5-F3B214FA4A1D}"/>
              </a:ext>
            </a:extLst>
          </p:cNvPr>
          <p:cNvSpPr>
            <a:spLocks noGrp="1"/>
          </p:cNvSpPr>
          <p:nvPr>
            <p:ph type="dt" sz="half" idx="10"/>
          </p:nvPr>
        </p:nvSpPr>
        <p:spPr/>
        <p:txBody>
          <a:bodyPr/>
          <a:lstStyle/>
          <a:p>
            <a:fld id="{91FD1A04-9AA5-EC40-B70A-41A0A0736AE5}" type="datetimeFigureOut">
              <a:rPr lang="en-GB" smtClean="0"/>
              <a:t>26/02/2024</a:t>
            </a:fld>
            <a:endParaRPr lang="en-GB"/>
          </a:p>
        </p:txBody>
      </p:sp>
      <p:sp>
        <p:nvSpPr>
          <p:cNvPr id="5" name="Footer Placeholder 4">
            <a:extLst>
              <a:ext uri="{FF2B5EF4-FFF2-40B4-BE49-F238E27FC236}">
                <a16:creationId xmlns:a16="http://schemas.microsoft.com/office/drawing/2014/main" id="{83A65593-FA69-7E4C-8A80-2EBC11181A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CFAF7F-8FB4-BF49-953D-19C4D7F4915C}"/>
              </a:ext>
            </a:extLst>
          </p:cNvPr>
          <p:cNvSpPr>
            <a:spLocks noGrp="1"/>
          </p:cNvSpPr>
          <p:nvPr>
            <p:ph type="sldNum" sz="quarter" idx="12"/>
          </p:nvPr>
        </p:nvSpPr>
        <p:spPr/>
        <p:txBody>
          <a:bodyPr/>
          <a:lstStyle/>
          <a:p>
            <a:fld id="{970284C6-0BE7-FB4E-BFB4-9375DC12781C}" type="slidenum">
              <a:rPr lang="en-GB" smtClean="0"/>
              <a:t>‹#›</a:t>
            </a:fld>
            <a:endParaRPr lang="en-GB"/>
          </a:p>
        </p:txBody>
      </p:sp>
    </p:spTree>
    <p:extLst>
      <p:ext uri="{BB962C8B-B14F-4D97-AF65-F5344CB8AC3E}">
        <p14:creationId xmlns:p14="http://schemas.microsoft.com/office/powerpoint/2010/main" val="3243934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C5E5C-3926-584D-AF4F-5E1165800AF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D8114BA-30A2-1842-BF4F-39D634ABD8E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DC544DE-508F-D741-9ED8-BBDCA4136B2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4813AD0-0C28-CC4C-95A0-9BD1BEE7938C}"/>
              </a:ext>
            </a:extLst>
          </p:cNvPr>
          <p:cNvSpPr>
            <a:spLocks noGrp="1"/>
          </p:cNvSpPr>
          <p:nvPr>
            <p:ph type="dt" sz="half" idx="10"/>
          </p:nvPr>
        </p:nvSpPr>
        <p:spPr/>
        <p:txBody>
          <a:bodyPr/>
          <a:lstStyle/>
          <a:p>
            <a:fld id="{91FD1A04-9AA5-EC40-B70A-41A0A0736AE5}" type="datetimeFigureOut">
              <a:rPr lang="en-GB" smtClean="0"/>
              <a:t>26/02/2024</a:t>
            </a:fld>
            <a:endParaRPr lang="en-GB"/>
          </a:p>
        </p:txBody>
      </p:sp>
      <p:sp>
        <p:nvSpPr>
          <p:cNvPr id="6" name="Footer Placeholder 5">
            <a:extLst>
              <a:ext uri="{FF2B5EF4-FFF2-40B4-BE49-F238E27FC236}">
                <a16:creationId xmlns:a16="http://schemas.microsoft.com/office/drawing/2014/main" id="{F797DCBC-60D5-6245-9391-80278C6731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FCD35A-7EA1-2546-83B9-0D60AEF99B7F}"/>
              </a:ext>
            </a:extLst>
          </p:cNvPr>
          <p:cNvSpPr>
            <a:spLocks noGrp="1"/>
          </p:cNvSpPr>
          <p:nvPr>
            <p:ph type="sldNum" sz="quarter" idx="12"/>
          </p:nvPr>
        </p:nvSpPr>
        <p:spPr/>
        <p:txBody>
          <a:bodyPr/>
          <a:lstStyle/>
          <a:p>
            <a:fld id="{970284C6-0BE7-FB4E-BFB4-9375DC12781C}" type="slidenum">
              <a:rPr lang="en-GB" smtClean="0"/>
              <a:t>‹#›</a:t>
            </a:fld>
            <a:endParaRPr lang="en-GB"/>
          </a:p>
        </p:txBody>
      </p:sp>
    </p:spTree>
    <p:extLst>
      <p:ext uri="{BB962C8B-B14F-4D97-AF65-F5344CB8AC3E}">
        <p14:creationId xmlns:p14="http://schemas.microsoft.com/office/powerpoint/2010/main" val="511796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DE9E-4F98-F344-9785-499EA9AE937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7D9BB75-AFE0-D74B-B1D6-9FEB93B46A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7C7ED5A-159D-5143-B6A0-46401C3263F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3560E78-C33B-334A-958D-98CA4C22E7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9274327-E3CC-9749-A366-966FAB97B1C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E8530DB-CB26-2E42-9F01-CF5F0355E9FD}"/>
              </a:ext>
            </a:extLst>
          </p:cNvPr>
          <p:cNvSpPr>
            <a:spLocks noGrp="1"/>
          </p:cNvSpPr>
          <p:nvPr>
            <p:ph type="dt" sz="half" idx="10"/>
          </p:nvPr>
        </p:nvSpPr>
        <p:spPr/>
        <p:txBody>
          <a:bodyPr/>
          <a:lstStyle/>
          <a:p>
            <a:fld id="{91FD1A04-9AA5-EC40-B70A-41A0A0736AE5}" type="datetimeFigureOut">
              <a:rPr lang="en-GB" smtClean="0"/>
              <a:t>26/02/2024</a:t>
            </a:fld>
            <a:endParaRPr lang="en-GB"/>
          </a:p>
        </p:txBody>
      </p:sp>
      <p:sp>
        <p:nvSpPr>
          <p:cNvPr id="8" name="Footer Placeholder 7">
            <a:extLst>
              <a:ext uri="{FF2B5EF4-FFF2-40B4-BE49-F238E27FC236}">
                <a16:creationId xmlns:a16="http://schemas.microsoft.com/office/drawing/2014/main" id="{847DECDD-B21C-1743-850F-14987756688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68909B7-8E32-EB4A-87BC-7BF658998AB3}"/>
              </a:ext>
            </a:extLst>
          </p:cNvPr>
          <p:cNvSpPr>
            <a:spLocks noGrp="1"/>
          </p:cNvSpPr>
          <p:nvPr>
            <p:ph type="sldNum" sz="quarter" idx="12"/>
          </p:nvPr>
        </p:nvSpPr>
        <p:spPr/>
        <p:txBody>
          <a:bodyPr/>
          <a:lstStyle/>
          <a:p>
            <a:fld id="{970284C6-0BE7-FB4E-BFB4-9375DC12781C}" type="slidenum">
              <a:rPr lang="en-GB" smtClean="0"/>
              <a:t>‹#›</a:t>
            </a:fld>
            <a:endParaRPr lang="en-GB"/>
          </a:p>
        </p:txBody>
      </p:sp>
    </p:spTree>
    <p:extLst>
      <p:ext uri="{BB962C8B-B14F-4D97-AF65-F5344CB8AC3E}">
        <p14:creationId xmlns:p14="http://schemas.microsoft.com/office/powerpoint/2010/main" val="3464922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49681-F63F-0149-9307-D0789F7ECBA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DDB6657-B37E-6749-A892-EB1B3DF68E35}"/>
              </a:ext>
            </a:extLst>
          </p:cNvPr>
          <p:cNvSpPr>
            <a:spLocks noGrp="1"/>
          </p:cNvSpPr>
          <p:nvPr>
            <p:ph type="dt" sz="half" idx="10"/>
          </p:nvPr>
        </p:nvSpPr>
        <p:spPr/>
        <p:txBody>
          <a:bodyPr/>
          <a:lstStyle/>
          <a:p>
            <a:fld id="{91FD1A04-9AA5-EC40-B70A-41A0A0736AE5}" type="datetimeFigureOut">
              <a:rPr lang="en-GB" smtClean="0"/>
              <a:t>26/02/2024</a:t>
            </a:fld>
            <a:endParaRPr lang="en-GB"/>
          </a:p>
        </p:txBody>
      </p:sp>
      <p:sp>
        <p:nvSpPr>
          <p:cNvPr id="4" name="Footer Placeholder 3">
            <a:extLst>
              <a:ext uri="{FF2B5EF4-FFF2-40B4-BE49-F238E27FC236}">
                <a16:creationId xmlns:a16="http://schemas.microsoft.com/office/drawing/2014/main" id="{653D15C3-C85E-8645-8F08-02095D45405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0255F42-2104-5745-82BE-462DD6ABE966}"/>
              </a:ext>
            </a:extLst>
          </p:cNvPr>
          <p:cNvSpPr>
            <a:spLocks noGrp="1"/>
          </p:cNvSpPr>
          <p:nvPr>
            <p:ph type="sldNum" sz="quarter" idx="12"/>
          </p:nvPr>
        </p:nvSpPr>
        <p:spPr/>
        <p:txBody>
          <a:bodyPr/>
          <a:lstStyle/>
          <a:p>
            <a:fld id="{970284C6-0BE7-FB4E-BFB4-9375DC12781C}" type="slidenum">
              <a:rPr lang="en-GB" smtClean="0"/>
              <a:t>‹#›</a:t>
            </a:fld>
            <a:endParaRPr lang="en-GB"/>
          </a:p>
        </p:txBody>
      </p:sp>
    </p:spTree>
    <p:extLst>
      <p:ext uri="{BB962C8B-B14F-4D97-AF65-F5344CB8AC3E}">
        <p14:creationId xmlns:p14="http://schemas.microsoft.com/office/powerpoint/2010/main" val="3475390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E7049E-5863-DA4E-BD4E-D4F80C1F4CC8}"/>
              </a:ext>
            </a:extLst>
          </p:cNvPr>
          <p:cNvSpPr>
            <a:spLocks noGrp="1"/>
          </p:cNvSpPr>
          <p:nvPr>
            <p:ph type="dt" sz="half" idx="10"/>
          </p:nvPr>
        </p:nvSpPr>
        <p:spPr/>
        <p:txBody>
          <a:bodyPr/>
          <a:lstStyle/>
          <a:p>
            <a:fld id="{91FD1A04-9AA5-EC40-B70A-41A0A0736AE5}" type="datetimeFigureOut">
              <a:rPr lang="en-GB" smtClean="0"/>
              <a:t>26/02/2024</a:t>
            </a:fld>
            <a:endParaRPr lang="en-GB"/>
          </a:p>
        </p:txBody>
      </p:sp>
      <p:sp>
        <p:nvSpPr>
          <p:cNvPr id="3" name="Footer Placeholder 2">
            <a:extLst>
              <a:ext uri="{FF2B5EF4-FFF2-40B4-BE49-F238E27FC236}">
                <a16:creationId xmlns:a16="http://schemas.microsoft.com/office/drawing/2014/main" id="{ED803A43-613A-F24C-A5C4-19FA52B070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CE2D0A-C770-B54A-998F-EF6EFF954443}"/>
              </a:ext>
            </a:extLst>
          </p:cNvPr>
          <p:cNvSpPr>
            <a:spLocks noGrp="1"/>
          </p:cNvSpPr>
          <p:nvPr>
            <p:ph type="sldNum" sz="quarter" idx="12"/>
          </p:nvPr>
        </p:nvSpPr>
        <p:spPr/>
        <p:txBody>
          <a:bodyPr/>
          <a:lstStyle/>
          <a:p>
            <a:fld id="{970284C6-0BE7-FB4E-BFB4-9375DC12781C}" type="slidenum">
              <a:rPr lang="en-GB" smtClean="0"/>
              <a:t>‹#›</a:t>
            </a:fld>
            <a:endParaRPr lang="en-GB"/>
          </a:p>
        </p:txBody>
      </p:sp>
    </p:spTree>
    <p:extLst>
      <p:ext uri="{BB962C8B-B14F-4D97-AF65-F5344CB8AC3E}">
        <p14:creationId xmlns:p14="http://schemas.microsoft.com/office/powerpoint/2010/main" val="1184562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A118B-2624-3945-A226-8531CA4D38B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3B65A6E-EB46-564D-8680-C9A40C945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F77B812-B94D-1142-A47F-A083299BD2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196776-8B13-7C4A-B343-08038B66CF52}"/>
              </a:ext>
            </a:extLst>
          </p:cNvPr>
          <p:cNvSpPr>
            <a:spLocks noGrp="1"/>
          </p:cNvSpPr>
          <p:nvPr>
            <p:ph type="dt" sz="half" idx="10"/>
          </p:nvPr>
        </p:nvSpPr>
        <p:spPr/>
        <p:txBody>
          <a:bodyPr/>
          <a:lstStyle/>
          <a:p>
            <a:fld id="{91FD1A04-9AA5-EC40-B70A-41A0A0736AE5}" type="datetimeFigureOut">
              <a:rPr lang="en-GB" smtClean="0"/>
              <a:t>26/02/2024</a:t>
            </a:fld>
            <a:endParaRPr lang="en-GB"/>
          </a:p>
        </p:txBody>
      </p:sp>
      <p:sp>
        <p:nvSpPr>
          <p:cNvPr id="6" name="Footer Placeholder 5">
            <a:extLst>
              <a:ext uri="{FF2B5EF4-FFF2-40B4-BE49-F238E27FC236}">
                <a16:creationId xmlns:a16="http://schemas.microsoft.com/office/drawing/2014/main" id="{6D25BD18-4EFE-F244-BBD5-128EE3A71B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27CE95-DD06-C54F-8C81-D4A0CBC13214}"/>
              </a:ext>
            </a:extLst>
          </p:cNvPr>
          <p:cNvSpPr>
            <a:spLocks noGrp="1"/>
          </p:cNvSpPr>
          <p:nvPr>
            <p:ph type="sldNum" sz="quarter" idx="12"/>
          </p:nvPr>
        </p:nvSpPr>
        <p:spPr/>
        <p:txBody>
          <a:bodyPr/>
          <a:lstStyle/>
          <a:p>
            <a:fld id="{970284C6-0BE7-FB4E-BFB4-9375DC12781C}" type="slidenum">
              <a:rPr lang="en-GB" smtClean="0"/>
              <a:t>‹#›</a:t>
            </a:fld>
            <a:endParaRPr lang="en-GB"/>
          </a:p>
        </p:txBody>
      </p:sp>
    </p:spTree>
    <p:extLst>
      <p:ext uri="{BB962C8B-B14F-4D97-AF65-F5344CB8AC3E}">
        <p14:creationId xmlns:p14="http://schemas.microsoft.com/office/powerpoint/2010/main" val="172669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0A32C31-FC26-44D6-901F-241ED640C8A6}" type="datetimeFigureOut">
              <a:rPr lang="en-GB" smtClean="0"/>
              <a:t>26/02/2024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A94002-1BCD-4B3A-9950-DB409084AE87}" type="slidenum">
              <a:rPr lang="en-GB" smtClean="0"/>
              <a:t>‹#›</a:t>
            </a:fld>
            <a:endParaRPr lang="en-GB"/>
          </a:p>
        </p:txBody>
      </p:sp>
    </p:spTree>
    <p:extLst>
      <p:ext uri="{BB962C8B-B14F-4D97-AF65-F5344CB8AC3E}">
        <p14:creationId xmlns:p14="http://schemas.microsoft.com/office/powerpoint/2010/main" val="3498526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7CC57-A436-4543-97AF-BD70B725EC8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E67ED8D-ADDB-9640-8859-41503A431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4497104-7EB6-274E-967A-9B4BBE9382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E741FE0-D0F6-7C44-9DD5-9A2D0C6ACC90}"/>
              </a:ext>
            </a:extLst>
          </p:cNvPr>
          <p:cNvSpPr>
            <a:spLocks noGrp="1"/>
          </p:cNvSpPr>
          <p:nvPr>
            <p:ph type="dt" sz="half" idx="10"/>
          </p:nvPr>
        </p:nvSpPr>
        <p:spPr/>
        <p:txBody>
          <a:bodyPr/>
          <a:lstStyle/>
          <a:p>
            <a:fld id="{91FD1A04-9AA5-EC40-B70A-41A0A0736AE5}" type="datetimeFigureOut">
              <a:rPr lang="en-GB" smtClean="0"/>
              <a:t>26/02/2024</a:t>
            </a:fld>
            <a:endParaRPr lang="en-GB"/>
          </a:p>
        </p:txBody>
      </p:sp>
      <p:sp>
        <p:nvSpPr>
          <p:cNvPr id="6" name="Footer Placeholder 5">
            <a:extLst>
              <a:ext uri="{FF2B5EF4-FFF2-40B4-BE49-F238E27FC236}">
                <a16:creationId xmlns:a16="http://schemas.microsoft.com/office/drawing/2014/main" id="{5380C67A-02C7-3245-846A-700C8CDF53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C952A6-EA23-4840-935F-E4C668A3E89B}"/>
              </a:ext>
            </a:extLst>
          </p:cNvPr>
          <p:cNvSpPr>
            <a:spLocks noGrp="1"/>
          </p:cNvSpPr>
          <p:nvPr>
            <p:ph type="sldNum" sz="quarter" idx="12"/>
          </p:nvPr>
        </p:nvSpPr>
        <p:spPr/>
        <p:txBody>
          <a:bodyPr/>
          <a:lstStyle/>
          <a:p>
            <a:fld id="{970284C6-0BE7-FB4E-BFB4-9375DC12781C}" type="slidenum">
              <a:rPr lang="en-GB" smtClean="0"/>
              <a:t>‹#›</a:t>
            </a:fld>
            <a:endParaRPr lang="en-GB"/>
          </a:p>
        </p:txBody>
      </p:sp>
    </p:spTree>
    <p:extLst>
      <p:ext uri="{BB962C8B-B14F-4D97-AF65-F5344CB8AC3E}">
        <p14:creationId xmlns:p14="http://schemas.microsoft.com/office/powerpoint/2010/main" val="2494523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D90ED-5E7B-C74B-8EE6-CBBAA1DF5D0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7AABE28-DB96-E745-8E59-1977C970EAF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603A53F-6FDA-504C-B17C-A44CF9885C99}"/>
              </a:ext>
            </a:extLst>
          </p:cNvPr>
          <p:cNvSpPr>
            <a:spLocks noGrp="1"/>
          </p:cNvSpPr>
          <p:nvPr>
            <p:ph type="dt" sz="half" idx="10"/>
          </p:nvPr>
        </p:nvSpPr>
        <p:spPr/>
        <p:txBody>
          <a:bodyPr/>
          <a:lstStyle/>
          <a:p>
            <a:fld id="{91FD1A04-9AA5-EC40-B70A-41A0A0736AE5}" type="datetimeFigureOut">
              <a:rPr lang="en-GB" smtClean="0"/>
              <a:t>26/02/2024</a:t>
            </a:fld>
            <a:endParaRPr lang="en-GB"/>
          </a:p>
        </p:txBody>
      </p:sp>
      <p:sp>
        <p:nvSpPr>
          <p:cNvPr id="5" name="Footer Placeholder 4">
            <a:extLst>
              <a:ext uri="{FF2B5EF4-FFF2-40B4-BE49-F238E27FC236}">
                <a16:creationId xmlns:a16="http://schemas.microsoft.com/office/drawing/2014/main" id="{1413A0DE-A332-CB4C-9ABE-2A2E2D7D20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18B7E5-E429-3348-A62E-92B1D9B34324}"/>
              </a:ext>
            </a:extLst>
          </p:cNvPr>
          <p:cNvSpPr>
            <a:spLocks noGrp="1"/>
          </p:cNvSpPr>
          <p:nvPr>
            <p:ph type="sldNum" sz="quarter" idx="12"/>
          </p:nvPr>
        </p:nvSpPr>
        <p:spPr/>
        <p:txBody>
          <a:bodyPr/>
          <a:lstStyle/>
          <a:p>
            <a:fld id="{970284C6-0BE7-FB4E-BFB4-9375DC12781C}" type="slidenum">
              <a:rPr lang="en-GB" smtClean="0"/>
              <a:t>‹#›</a:t>
            </a:fld>
            <a:endParaRPr lang="en-GB"/>
          </a:p>
        </p:txBody>
      </p:sp>
    </p:spTree>
    <p:extLst>
      <p:ext uri="{BB962C8B-B14F-4D97-AF65-F5344CB8AC3E}">
        <p14:creationId xmlns:p14="http://schemas.microsoft.com/office/powerpoint/2010/main" val="2761260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004A4A-D7A9-C549-BE24-78D59D1A7D7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1DC939A-2E3E-E34D-9E83-452C08802E8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1BD8980-6E45-C14E-9A08-E73F9B509193}"/>
              </a:ext>
            </a:extLst>
          </p:cNvPr>
          <p:cNvSpPr>
            <a:spLocks noGrp="1"/>
          </p:cNvSpPr>
          <p:nvPr>
            <p:ph type="dt" sz="half" idx="10"/>
          </p:nvPr>
        </p:nvSpPr>
        <p:spPr/>
        <p:txBody>
          <a:bodyPr/>
          <a:lstStyle/>
          <a:p>
            <a:fld id="{91FD1A04-9AA5-EC40-B70A-41A0A0736AE5}" type="datetimeFigureOut">
              <a:rPr lang="en-GB" smtClean="0"/>
              <a:t>26/02/2024</a:t>
            </a:fld>
            <a:endParaRPr lang="en-GB"/>
          </a:p>
        </p:txBody>
      </p:sp>
      <p:sp>
        <p:nvSpPr>
          <p:cNvPr id="5" name="Footer Placeholder 4">
            <a:extLst>
              <a:ext uri="{FF2B5EF4-FFF2-40B4-BE49-F238E27FC236}">
                <a16:creationId xmlns:a16="http://schemas.microsoft.com/office/drawing/2014/main" id="{FF6A89F9-2EA7-4E44-B9CD-2EEB9473DE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63EFB8-CA41-BC41-9394-F48A6E9BD76F}"/>
              </a:ext>
            </a:extLst>
          </p:cNvPr>
          <p:cNvSpPr>
            <a:spLocks noGrp="1"/>
          </p:cNvSpPr>
          <p:nvPr>
            <p:ph type="sldNum" sz="quarter" idx="12"/>
          </p:nvPr>
        </p:nvSpPr>
        <p:spPr/>
        <p:txBody>
          <a:bodyPr/>
          <a:lstStyle/>
          <a:p>
            <a:fld id="{970284C6-0BE7-FB4E-BFB4-9375DC12781C}" type="slidenum">
              <a:rPr lang="en-GB" smtClean="0"/>
              <a:t>‹#›</a:t>
            </a:fld>
            <a:endParaRPr lang="en-GB"/>
          </a:p>
        </p:txBody>
      </p:sp>
    </p:spTree>
    <p:extLst>
      <p:ext uri="{BB962C8B-B14F-4D97-AF65-F5344CB8AC3E}">
        <p14:creationId xmlns:p14="http://schemas.microsoft.com/office/powerpoint/2010/main" val="4056377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A32C31-FC26-44D6-901F-241ED640C8A6}" type="datetimeFigureOut">
              <a:rPr lang="en-GB" smtClean="0"/>
              <a:t>26/02/2024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A94002-1BCD-4B3A-9950-DB409084AE87}" type="slidenum">
              <a:rPr lang="en-GB" smtClean="0"/>
              <a:t>‹#›</a:t>
            </a:fld>
            <a:endParaRPr lang="en-GB"/>
          </a:p>
        </p:txBody>
      </p:sp>
    </p:spTree>
    <p:extLst>
      <p:ext uri="{BB962C8B-B14F-4D97-AF65-F5344CB8AC3E}">
        <p14:creationId xmlns:p14="http://schemas.microsoft.com/office/powerpoint/2010/main" val="477833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0A32C31-FC26-44D6-901F-241ED640C8A6}" type="datetimeFigureOut">
              <a:rPr lang="en-GB" smtClean="0"/>
              <a:t>26/02/2024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A94002-1BCD-4B3A-9950-DB409084AE87}" type="slidenum">
              <a:rPr lang="en-GB" smtClean="0"/>
              <a:t>‹#›</a:t>
            </a:fld>
            <a:endParaRPr lang="en-GB"/>
          </a:p>
        </p:txBody>
      </p:sp>
    </p:spTree>
    <p:extLst>
      <p:ext uri="{BB962C8B-B14F-4D97-AF65-F5344CB8AC3E}">
        <p14:creationId xmlns:p14="http://schemas.microsoft.com/office/powerpoint/2010/main" val="1131510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0A32C31-FC26-44D6-901F-241ED640C8A6}" type="datetimeFigureOut">
              <a:rPr lang="en-GB" smtClean="0"/>
              <a:t>26/02/2024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A94002-1BCD-4B3A-9950-DB409084AE87}" type="slidenum">
              <a:rPr lang="en-GB" smtClean="0"/>
              <a:t>‹#›</a:t>
            </a:fld>
            <a:endParaRPr lang="en-GB"/>
          </a:p>
        </p:txBody>
      </p:sp>
    </p:spTree>
    <p:extLst>
      <p:ext uri="{BB962C8B-B14F-4D97-AF65-F5344CB8AC3E}">
        <p14:creationId xmlns:p14="http://schemas.microsoft.com/office/powerpoint/2010/main" val="4093743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0A32C31-FC26-44D6-901F-241ED640C8A6}" type="datetimeFigureOut">
              <a:rPr lang="en-GB" smtClean="0"/>
              <a:t>26/02/2024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A94002-1BCD-4B3A-9950-DB409084AE87}" type="slidenum">
              <a:rPr lang="en-GB" smtClean="0"/>
              <a:t>‹#›</a:t>
            </a:fld>
            <a:endParaRPr lang="en-GB"/>
          </a:p>
        </p:txBody>
      </p:sp>
    </p:spTree>
    <p:extLst>
      <p:ext uri="{BB962C8B-B14F-4D97-AF65-F5344CB8AC3E}">
        <p14:creationId xmlns:p14="http://schemas.microsoft.com/office/powerpoint/2010/main" val="3419882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A32C31-FC26-44D6-901F-241ED640C8A6}" type="datetimeFigureOut">
              <a:rPr lang="en-GB" smtClean="0"/>
              <a:t>26/02/2024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A94002-1BCD-4B3A-9950-DB409084AE87}" type="slidenum">
              <a:rPr lang="en-GB" smtClean="0"/>
              <a:t>‹#›</a:t>
            </a:fld>
            <a:endParaRPr lang="en-GB"/>
          </a:p>
        </p:txBody>
      </p:sp>
    </p:spTree>
    <p:extLst>
      <p:ext uri="{BB962C8B-B14F-4D97-AF65-F5344CB8AC3E}">
        <p14:creationId xmlns:p14="http://schemas.microsoft.com/office/powerpoint/2010/main" val="2299031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A32C31-FC26-44D6-901F-241ED640C8A6}" type="datetimeFigureOut">
              <a:rPr lang="en-GB" smtClean="0"/>
              <a:t>26/02/2024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A94002-1BCD-4B3A-9950-DB409084AE87}" type="slidenum">
              <a:rPr lang="en-GB" smtClean="0"/>
              <a:t>‹#›</a:t>
            </a:fld>
            <a:endParaRPr lang="en-GB"/>
          </a:p>
        </p:txBody>
      </p:sp>
    </p:spTree>
    <p:extLst>
      <p:ext uri="{BB962C8B-B14F-4D97-AF65-F5344CB8AC3E}">
        <p14:creationId xmlns:p14="http://schemas.microsoft.com/office/powerpoint/2010/main" val="4086876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A32C31-FC26-44D6-901F-241ED640C8A6}" type="datetimeFigureOut">
              <a:rPr lang="en-GB" smtClean="0"/>
              <a:t>26/02/2024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A94002-1BCD-4B3A-9950-DB409084AE87}" type="slidenum">
              <a:rPr lang="en-GB" smtClean="0"/>
              <a:t>‹#›</a:t>
            </a:fld>
            <a:endParaRPr lang="en-GB"/>
          </a:p>
        </p:txBody>
      </p:sp>
    </p:spTree>
    <p:extLst>
      <p:ext uri="{BB962C8B-B14F-4D97-AF65-F5344CB8AC3E}">
        <p14:creationId xmlns:p14="http://schemas.microsoft.com/office/powerpoint/2010/main" val="1389261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A32C31-FC26-44D6-901F-241ED640C8A6}" type="datetimeFigureOut">
              <a:rPr lang="en-GB" smtClean="0"/>
              <a:t>26/02/2024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A94002-1BCD-4B3A-9950-DB409084AE87}" type="slidenum">
              <a:rPr lang="en-GB" smtClean="0"/>
              <a:t>‹#›</a:t>
            </a:fld>
            <a:endParaRPr lang="en-GB"/>
          </a:p>
        </p:txBody>
      </p:sp>
      <p:pic>
        <p:nvPicPr>
          <p:cNvPr id="7" name="Picture 6">
            <a:extLst>
              <a:ext uri="{FF2B5EF4-FFF2-40B4-BE49-F238E27FC236}">
                <a16:creationId xmlns:a16="http://schemas.microsoft.com/office/drawing/2014/main" id="{64582E03-C7C1-401B-B931-989FC2CEEB7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2158" y="6072280"/>
            <a:ext cx="1612906" cy="649195"/>
          </a:xfrm>
          <a:prstGeom prst="rect">
            <a:avLst/>
          </a:prstGeom>
        </p:spPr>
      </p:pic>
    </p:spTree>
    <p:extLst>
      <p:ext uri="{BB962C8B-B14F-4D97-AF65-F5344CB8AC3E}">
        <p14:creationId xmlns:p14="http://schemas.microsoft.com/office/powerpoint/2010/main" val="469291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86E7DB-2508-0E4C-B21E-8E4670D313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0EBEC92-B02C-C34C-A81B-15032F374D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D028CD-AE93-7A4E-BCAF-135F3041B3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D1A04-9AA5-EC40-B70A-41A0A0736AE5}" type="datetimeFigureOut">
              <a:rPr lang="en-GB" smtClean="0"/>
              <a:t>26/02/2024</a:t>
            </a:fld>
            <a:endParaRPr lang="en-GB"/>
          </a:p>
        </p:txBody>
      </p:sp>
      <p:sp>
        <p:nvSpPr>
          <p:cNvPr id="5" name="Footer Placeholder 4">
            <a:extLst>
              <a:ext uri="{FF2B5EF4-FFF2-40B4-BE49-F238E27FC236}">
                <a16:creationId xmlns:a16="http://schemas.microsoft.com/office/drawing/2014/main" id="{91747C76-F240-974D-8924-164F8450EC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0A43A3-FEE6-D541-B043-1A3944763A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284C6-0BE7-FB4E-BFB4-9375DC12781C}" type="slidenum">
              <a:rPr lang="en-GB" smtClean="0"/>
              <a:t>‹#›</a:t>
            </a:fld>
            <a:endParaRPr lang="en-GB"/>
          </a:p>
        </p:txBody>
      </p:sp>
      <p:pic>
        <p:nvPicPr>
          <p:cNvPr id="7" name="Picture 6">
            <a:extLst>
              <a:ext uri="{FF2B5EF4-FFF2-40B4-BE49-F238E27FC236}">
                <a16:creationId xmlns:a16="http://schemas.microsoft.com/office/drawing/2014/main" id="{FA8E9D23-E684-D240-8346-FDEBF7ABEB38}"/>
              </a:ext>
            </a:extLst>
          </p:cNvPr>
          <p:cNvPicPr>
            <a:picLocks noChangeAspect="1"/>
          </p:cNvPicPr>
          <p:nvPr userDrawn="1"/>
        </p:nvPicPr>
        <p:blipFill>
          <a:blip r:embed="rId13">
            <a:extLst>
              <a:ext uri="{BEBA8EAE-BF5A-486C-A8C5-ECC9F3942E4B}">
                <a14:imgProps xmlns:a14="http://schemas.microsoft.com/office/drawing/2010/main">
                  <a14:imgLayer r:embed="rId14">
                    <a14:imgEffect>
                      <a14:brightnessContrast bright="34000" contrast="-49000"/>
                    </a14:imgEffect>
                  </a14:imgLayer>
                </a14:imgProps>
              </a:ext>
              <a:ext uri="{28A0092B-C50C-407E-A947-70E740481C1C}">
                <a14:useLocalDpi xmlns:a14="http://schemas.microsoft.com/office/drawing/2010/main" val="0"/>
              </a:ext>
            </a:extLst>
          </a:blip>
          <a:stretch>
            <a:fillRect/>
          </a:stretch>
        </p:blipFill>
        <p:spPr>
          <a:xfrm>
            <a:off x="4254386" y="189048"/>
            <a:ext cx="7937614" cy="6858000"/>
          </a:xfrm>
          <a:prstGeom prst="rect">
            <a:avLst/>
          </a:prstGeom>
        </p:spPr>
      </p:pic>
      <p:pic>
        <p:nvPicPr>
          <p:cNvPr id="8" name="Picture 7">
            <a:extLst>
              <a:ext uri="{FF2B5EF4-FFF2-40B4-BE49-F238E27FC236}">
                <a16:creationId xmlns:a16="http://schemas.microsoft.com/office/drawing/2014/main" id="{13DC3E5A-B943-7A4C-AC1C-59033E1535A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612372" y="6175043"/>
            <a:ext cx="4139690" cy="682957"/>
          </a:xfrm>
          <a:prstGeom prst="rect">
            <a:avLst/>
          </a:prstGeom>
        </p:spPr>
      </p:pic>
      <p:pic>
        <p:nvPicPr>
          <p:cNvPr id="9" name="Picture 8">
            <a:extLst>
              <a:ext uri="{FF2B5EF4-FFF2-40B4-BE49-F238E27FC236}">
                <a16:creationId xmlns:a16="http://schemas.microsoft.com/office/drawing/2014/main" id="{AFB54E60-8DE5-41DB-8A88-356EAC29615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2158" y="6072280"/>
            <a:ext cx="1612906" cy="649195"/>
          </a:xfrm>
          <a:prstGeom prst="rect">
            <a:avLst/>
          </a:prstGeom>
        </p:spPr>
      </p:pic>
    </p:spTree>
    <p:extLst>
      <p:ext uri="{BB962C8B-B14F-4D97-AF65-F5344CB8AC3E}">
        <p14:creationId xmlns:p14="http://schemas.microsoft.com/office/powerpoint/2010/main" val="555608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1.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6.xml"/><Relationship Id="rId7" Type="http://schemas.openxmlformats.org/officeDocument/2006/relationships/image" Target="../media/image17.jp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s://www.google.co.uk/url?sa=i&amp;rct=j&amp;q=&amp;esrc=s&amp;source=images&amp;cd=&amp;cad=rja&amp;uact=8&amp;ved=0ahUKEwjqqJWGuY7ZAhWJI8AKHfFQAzIQjRwIBw&amp;url=https://www.slideshare.net/rusemblon/russian-mod-views-on-nato-missile-defence-in-europe&amp;psig=AOvVaw0lYBEXjPt8BsCJOg5_vVs-&amp;ust=1517908788385372" TargetMode="External"/><Relationship Id="rId3" Type="http://schemas.openxmlformats.org/officeDocument/2006/relationships/notesSlide" Target="../notesSlides/notesSlide8.xml"/><Relationship Id="rId7" Type="http://schemas.openxmlformats.org/officeDocument/2006/relationships/image" Target="../media/image22.jpg"/><Relationship Id="rId12" Type="http://schemas.openxmlformats.org/officeDocument/2006/relationships/image" Target="../media/image27.png"/><Relationship Id="rId17" Type="http://schemas.openxmlformats.org/officeDocument/2006/relationships/image" Target="../media/image31.jpg"/><Relationship Id="rId2" Type="http://schemas.openxmlformats.org/officeDocument/2006/relationships/slideLayout" Target="../slideLayouts/slideLayout7.xml"/><Relationship Id="rId16" Type="http://schemas.openxmlformats.org/officeDocument/2006/relationships/image" Target="../media/image30.jpg"/><Relationship Id="rId1" Type="http://schemas.openxmlformats.org/officeDocument/2006/relationships/tags" Target="../tags/tag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29.jp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GB" sz="8800" dirty="0">
                <a:solidFill>
                  <a:srgbClr val="E50051"/>
                </a:solidFill>
              </a:rPr>
              <a:t>GCSE History</a:t>
            </a:r>
          </a:p>
        </p:txBody>
      </p:sp>
      <p:sp>
        <p:nvSpPr>
          <p:cNvPr id="8" name="Subtitle 7"/>
          <p:cNvSpPr>
            <a:spLocks noGrp="1"/>
          </p:cNvSpPr>
          <p:nvPr>
            <p:ph type="subTitle" idx="1"/>
          </p:nvPr>
        </p:nvSpPr>
        <p:spPr/>
        <p:txBody>
          <a:bodyPr>
            <a:normAutofit/>
          </a:bodyPr>
          <a:lstStyle/>
          <a:p>
            <a:r>
              <a:rPr lang="en-GB" sz="3200" dirty="0"/>
              <a:t>at Central Lancaster High School</a:t>
            </a:r>
          </a:p>
        </p:txBody>
      </p:sp>
    </p:spTree>
    <p:extLst>
      <p:ext uri="{BB962C8B-B14F-4D97-AF65-F5344CB8AC3E}">
        <p14:creationId xmlns:p14="http://schemas.microsoft.com/office/powerpoint/2010/main" val="4121335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ED3F7C"/>
                </a:solidFill>
              </a:rPr>
              <a:t>GCSE History (Edexcel)</a:t>
            </a:r>
          </a:p>
        </p:txBody>
      </p:sp>
      <p:sp>
        <p:nvSpPr>
          <p:cNvPr id="7" name="Text Placeholder 6"/>
          <p:cNvSpPr>
            <a:spLocks noGrp="1"/>
          </p:cNvSpPr>
          <p:nvPr>
            <p:ph type="body" idx="1"/>
          </p:nvPr>
        </p:nvSpPr>
        <p:spPr/>
        <p:txBody>
          <a:bodyPr/>
          <a:lstStyle/>
          <a:p>
            <a:r>
              <a:rPr lang="en-GB" altLang="en-US" sz="4400" b="1" dirty="0">
                <a:solidFill>
                  <a:schemeClr val="tx1"/>
                </a:solidFill>
                <a:latin typeface="Calibri" pitchFamily="34" charset="0"/>
              </a:rPr>
              <a:t>Paper 3</a:t>
            </a:r>
          </a:p>
          <a:p>
            <a:r>
              <a:rPr lang="en-GB" altLang="en-US" sz="4400" b="1" dirty="0">
                <a:solidFill>
                  <a:schemeClr val="tx1"/>
                </a:solidFill>
                <a:latin typeface="Calibri" pitchFamily="34" charset="0"/>
              </a:rPr>
              <a:t>USA – Civil Rights and Vietnam</a:t>
            </a:r>
          </a:p>
          <a:p>
            <a:endParaRPr lang="en-GB" dirty="0"/>
          </a:p>
        </p:txBody>
      </p:sp>
    </p:spTree>
    <p:extLst>
      <p:ext uri="{BB962C8B-B14F-4D97-AF65-F5344CB8AC3E}">
        <p14:creationId xmlns:p14="http://schemas.microsoft.com/office/powerpoint/2010/main" val="3679750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rtin Luther King Jr. and 8 Black Activists Who Led the Civil Rights  Movement - Biography"/>
          <p:cNvPicPr>
            <a:picLocks noChangeAspect="1" noChangeArrowheads="1"/>
          </p:cNvPicPr>
          <p:nvPr/>
        </p:nvPicPr>
        <p:blipFill rotWithShape="1">
          <a:blip r:embed="rId3">
            <a:extLst>
              <a:ext uri="{28A0092B-C50C-407E-A947-70E740481C1C}">
                <a14:useLocalDpi xmlns:a14="http://schemas.microsoft.com/office/drawing/2010/main" val="0"/>
              </a:ext>
            </a:extLst>
          </a:blip>
          <a:srcRect l="40037"/>
          <a:stretch/>
        </p:blipFill>
        <p:spPr bwMode="auto">
          <a:xfrm>
            <a:off x="272954" y="264971"/>
            <a:ext cx="3601997" cy="33789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dom Riders' Remembered 50 Years Later | Voice of America - Engl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083" y="1954462"/>
            <a:ext cx="5703959" cy="32036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thematical oddities in memory of President John F. Kennedy - The Bea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6062" y="264971"/>
            <a:ext cx="2565356" cy="3273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it-In Movement – African American Civil Rights Movem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9546" y="829101"/>
            <a:ext cx="6160875" cy="43126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Legacy of Malcolm X - The Atlanti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3070" y="1826833"/>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ke Art Not War: Watts and the Junk Art Convers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3951" y="282083"/>
            <a:ext cx="8179573" cy="6133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20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fade">
                                      <p:cBhvr>
                                        <p:cTn id="27" dur="1000"/>
                                        <p:tgtEl>
                                          <p:spTgt spid="1034"/>
                                        </p:tgtEl>
                                      </p:cBhvr>
                                    </p:animEffect>
                                    <p:anim calcmode="lin" valueType="num">
                                      <p:cBhvr>
                                        <p:cTn id="28" dur="1000" fill="hold"/>
                                        <p:tgtEl>
                                          <p:spTgt spid="1034"/>
                                        </p:tgtEl>
                                        <p:attrNameLst>
                                          <p:attrName>ppt_x</p:attrName>
                                        </p:attrNameLst>
                                      </p:cBhvr>
                                      <p:tavLst>
                                        <p:tav tm="0">
                                          <p:val>
                                            <p:strVal val="#ppt_x"/>
                                          </p:val>
                                        </p:tav>
                                        <p:tav tm="100000">
                                          <p:val>
                                            <p:strVal val="#ppt_x"/>
                                          </p:val>
                                        </p:tav>
                                      </p:tavLst>
                                    </p:anim>
                                    <p:anim calcmode="lin" valueType="num">
                                      <p:cBhvr>
                                        <p:cTn id="29"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36"/>
                                        </p:tgtEl>
                                        <p:attrNameLst>
                                          <p:attrName>style.visibility</p:attrName>
                                        </p:attrNameLst>
                                      </p:cBhvr>
                                      <p:to>
                                        <p:strVal val="visible"/>
                                      </p:to>
                                    </p:set>
                                    <p:animEffect transition="in" filter="fade">
                                      <p:cBhvr>
                                        <p:cTn id="34"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l="1905" t="1008"/>
          <a:stretch/>
        </p:blipFill>
        <p:spPr>
          <a:xfrm>
            <a:off x="3369236" y="1185161"/>
            <a:ext cx="4214988" cy="4704135"/>
          </a:xfrm>
          <a:prstGeom prst="rect">
            <a:avLst/>
          </a:prstGeom>
        </p:spPr>
      </p:pic>
      <p:sp>
        <p:nvSpPr>
          <p:cNvPr id="11" name="TextBox 10"/>
          <p:cNvSpPr txBox="1"/>
          <p:nvPr/>
        </p:nvSpPr>
        <p:spPr>
          <a:xfrm>
            <a:off x="0" y="-45732"/>
            <a:ext cx="2803973" cy="830997"/>
          </a:xfrm>
          <a:prstGeom prst="rect">
            <a:avLst/>
          </a:prstGeom>
          <a:noFill/>
        </p:spPr>
        <p:txBody>
          <a:bodyPr wrap="none" rtlCol="0">
            <a:spAutoFit/>
          </a:bodyPr>
          <a:lstStyle/>
          <a:p>
            <a:r>
              <a:rPr lang="en-GB" sz="4800" dirty="0">
                <a:latin typeface="Stencil" panose="040409050D0802020404" pitchFamily="82" charset="0"/>
              </a:rPr>
              <a:t>VIETNAM</a:t>
            </a:r>
            <a:endParaRPr lang="en-GB" sz="8000" dirty="0">
              <a:latin typeface="Stencil" panose="040409050D0802020404" pitchFamily="82" charset="0"/>
            </a:endParaRPr>
          </a:p>
        </p:txBody>
      </p:sp>
      <p:pic>
        <p:nvPicPr>
          <p:cNvPr id="13" name="Picture 12"/>
          <p:cNvPicPr>
            <a:picLocks noChangeAspect="1"/>
          </p:cNvPicPr>
          <p:nvPr/>
        </p:nvPicPr>
        <p:blipFill rotWithShape="1">
          <a:blip r:embed="rId5"/>
          <a:srcRect b="14912"/>
          <a:stretch/>
        </p:blipFill>
        <p:spPr>
          <a:xfrm>
            <a:off x="220716" y="4383634"/>
            <a:ext cx="3528748" cy="2269415"/>
          </a:xfrm>
          <a:prstGeom prst="rect">
            <a:avLst/>
          </a:prstGeom>
        </p:spPr>
      </p:pic>
      <p:pic>
        <p:nvPicPr>
          <p:cNvPr id="14" name="Picture 13"/>
          <p:cNvPicPr>
            <a:picLocks noChangeAspect="1"/>
          </p:cNvPicPr>
          <p:nvPr/>
        </p:nvPicPr>
        <p:blipFill>
          <a:blip r:embed="rId6"/>
          <a:stretch>
            <a:fillRect/>
          </a:stretch>
        </p:blipFill>
        <p:spPr>
          <a:xfrm>
            <a:off x="836107" y="869981"/>
            <a:ext cx="4568705" cy="2569897"/>
          </a:xfrm>
          <a:prstGeom prst="rect">
            <a:avLst/>
          </a:prstGeom>
        </p:spPr>
      </p:pic>
      <p:pic>
        <p:nvPicPr>
          <p:cNvPr id="15" name="Picture 14"/>
          <p:cNvPicPr>
            <a:picLocks noChangeAspect="1"/>
          </p:cNvPicPr>
          <p:nvPr/>
        </p:nvPicPr>
        <p:blipFill>
          <a:blip r:embed="rId7"/>
          <a:stretch>
            <a:fillRect/>
          </a:stretch>
        </p:blipFill>
        <p:spPr>
          <a:xfrm>
            <a:off x="8351802" y="173419"/>
            <a:ext cx="3611934" cy="4815912"/>
          </a:xfrm>
          <a:prstGeom prst="rect">
            <a:avLst/>
          </a:prstGeom>
        </p:spPr>
      </p:pic>
      <p:pic>
        <p:nvPicPr>
          <p:cNvPr id="16" name="Picture 15"/>
          <p:cNvPicPr>
            <a:picLocks noChangeAspect="1"/>
          </p:cNvPicPr>
          <p:nvPr/>
        </p:nvPicPr>
        <p:blipFill>
          <a:blip r:embed="rId8"/>
          <a:stretch>
            <a:fillRect/>
          </a:stretch>
        </p:blipFill>
        <p:spPr>
          <a:xfrm>
            <a:off x="7378712" y="3731673"/>
            <a:ext cx="4360284" cy="3014824"/>
          </a:xfrm>
          <a:prstGeom prst="rect">
            <a:avLst/>
          </a:prstGeom>
        </p:spPr>
      </p:pic>
      <p:pic>
        <p:nvPicPr>
          <p:cNvPr id="17" name="Picture 16"/>
          <p:cNvPicPr>
            <a:picLocks noChangeAspect="1"/>
          </p:cNvPicPr>
          <p:nvPr/>
        </p:nvPicPr>
        <p:blipFill>
          <a:blip r:embed="rId9"/>
          <a:stretch>
            <a:fillRect/>
          </a:stretch>
        </p:blipFill>
        <p:spPr>
          <a:xfrm>
            <a:off x="5760195" y="135865"/>
            <a:ext cx="3999422" cy="2676414"/>
          </a:xfrm>
          <a:prstGeom prst="rect">
            <a:avLst/>
          </a:prstGeom>
        </p:spPr>
      </p:pic>
      <p:pic>
        <p:nvPicPr>
          <p:cNvPr id="18" name="Picture 17"/>
          <p:cNvPicPr>
            <a:picLocks noChangeAspect="1"/>
          </p:cNvPicPr>
          <p:nvPr/>
        </p:nvPicPr>
        <p:blipFill>
          <a:blip r:embed="rId10"/>
          <a:stretch>
            <a:fillRect/>
          </a:stretch>
        </p:blipFill>
        <p:spPr>
          <a:xfrm>
            <a:off x="422247" y="2725569"/>
            <a:ext cx="5337948" cy="3307207"/>
          </a:xfrm>
          <a:prstGeom prst="rect">
            <a:avLst/>
          </a:prstGeom>
        </p:spPr>
      </p:pic>
      <p:sp>
        <p:nvSpPr>
          <p:cNvPr id="2" name="Rectangle 1"/>
          <p:cNvSpPr/>
          <p:nvPr/>
        </p:nvSpPr>
        <p:spPr>
          <a:xfrm>
            <a:off x="4455070" y="3290501"/>
            <a:ext cx="3281860" cy="276999"/>
          </a:xfrm>
          <a:prstGeom prst="rect">
            <a:avLst/>
          </a:prstGeom>
        </p:spPr>
        <p:txBody>
          <a:bodyPr wrap="none">
            <a:spAutoFit/>
          </a:bodyPr>
          <a:lstStyle/>
          <a:p>
            <a:pPr lvl="0"/>
            <a:r>
              <a:rPr lang="en-GB" sz="1200" dirty="0">
                <a:solidFill>
                  <a:prstClr val="black"/>
                </a:solidFill>
              </a:rPr>
              <a:t>Studied at the end of Year 10 and start of Year 11.</a:t>
            </a:r>
          </a:p>
        </p:txBody>
      </p:sp>
    </p:spTree>
    <p:custDataLst>
      <p:tags r:id="rId1"/>
    </p:custDataLst>
    <p:extLst>
      <p:ext uri="{BB962C8B-B14F-4D97-AF65-F5344CB8AC3E}">
        <p14:creationId xmlns:p14="http://schemas.microsoft.com/office/powerpoint/2010/main" val="47647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51"/>
                </a:solidFill>
              </a:rPr>
              <a:t>Pathways for post-16 study</a:t>
            </a:r>
          </a:p>
        </p:txBody>
      </p:sp>
      <p:sp>
        <p:nvSpPr>
          <p:cNvPr id="3" name="Content Placeholder 2"/>
          <p:cNvSpPr>
            <a:spLocks noGrp="1"/>
          </p:cNvSpPr>
          <p:nvPr>
            <p:ph idx="1"/>
          </p:nvPr>
        </p:nvSpPr>
        <p:spPr/>
        <p:txBody>
          <a:bodyPr/>
          <a:lstStyle/>
          <a:p>
            <a:r>
              <a:rPr lang="en-GB" dirty="0"/>
              <a:t>Pupils can go onto to any of the local 6</a:t>
            </a:r>
            <a:r>
              <a:rPr lang="en-GB" baseline="30000" dirty="0"/>
              <a:t>th</a:t>
            </a:r>
            <a:r>
              <a:rPr lang="en-GB" dirty="0"/>
              <a:t> form providers to study A’ Level History</a:t>
            </a:r>
          </a:p>
          <a:p>
            <a:endParaRPr lang="en-GB" dirty="0"/>
          </a:p>
          <a:p>
            <a:r>
              <a:rPr lang="en-GB" dirty="0"/>
              <a:t>Post-18 students can progress to a wide range of History degrees at universities both nationally or internationally, or, they may choose to pursue an apprenticeship or go into employment.</a:t>
            </a:r>
          </a:p>
        </p:txBody>
      </p:sp>
    </p:spTree>
    <p:extLst>
      <p:ext uri="{BB962C8B-B14F-4D97-AF65-F5344CB8AC3E}">
        <p14:creationId xmlns:p14="http://schemas.microsoft.com/office/powerpoint/2010/main" val="423649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701F27-B79F-4BEF-BB82-12EB03974ED9}"/>
              </a:ext>
            </a:extLst>
          </p:cNvPr>
          <p:cNvSpPr>
            <a:spLocks noGrp="1"/>
          </p:cNvSpPr>
          <p:nvPr>
            <p:ph idx="1"/>
          </p:nvPr>
        </p:nvSpPr>
        <p:spPr>
          <a:xfrm>
            <a:off x="838200" y="509444"/>
            <a:ext cx="10418379" cy="5738956"/>
          </a:xfrm>
        </p:spPr>
        <p:txBody>
          <a:bodyPr vert="horz" lIns="91440" tIns="45720" rIns="91440" bIns="45720" rtlCol="0" anchor="t">
            <a:normAutofit/>
          </a:bodyPr>
          <a:lstStyle/>
          <a:p>
            <a:pPr marL="0" indent="0" algn="ctr">
              <a:buNone/>
            </a:pPr>
            <a:r>
              <a:rPr lang="en-GB" sz="4000" dirty="0"/>
              <a:t>For more information about the course,</a:t>
            </a:r>
          </a:p>
          <a:p>
            <a:pPr marL="0" indent="0" algn="ctr">
              <a:buNone/>
            </a:pPr>
            <a:r>
              <a:rPr lang="en-GB" sz="4000" dirty="0"/>
              <a:t> please speak to your child's history teacher at progress evening on Thursday 14th March 2024.</a:t>
            </a:r>
          </a:p>
          <a:p>
            <a:pPr marL="0" indent="0" algn="ctr">
              <a:buNone/>
            </a:pPr>
            <a:endParaRPr lang="en-GB" sz="4000" dirty="0"/>
          </a:p>
          <a:p>
            <a:pPr marL="0" indent="0" algn="ctr">
              <a:buNone/>
            </a:pPr>
            <a:endParaRPr lang="en-GB" sz="4000" dirty="0"/>
          </a:p>
          <a:p>
            <a:pPr marL="0" indent="0" algn="ctr">
              <a:buNone/>
            </a:pPr>
            <a:endParaRPr lang="en-GB" sz="4000" dirty="0"/>
          </a:p>
          <a:p>
            <a:pPr marL="0" indent="0" algn="ctr">
              <a:buNone/>
            </a:pPr>
            <a:endParaRPr lang="en-GB" sz="4000" dirty="0"/>
          </a:p>
          <a:p>
            <a:pPr marL="0" indent="0" algn="ctr">
              <a:buNone/>
            </a:pPr>
            <a:endParaRPr lang="en-GB" sz="4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000"/>
          <a:stretch/>
        </p:blipFill>
        <p:spPr>
          <a:xfrm>
            <a:off x="4531372" y="2649687"/>
            <a:ext cx="3032033" cy="3740977"/>
          </a:xfrm>
          <a:prstGeom prst="rect">
            <a:avLst/>
          </a:prstGeom>
        </p:spPr>
      </p:pic>
    </p:spTree>
    <p:extLst>
      <p:ext uri="{BB962C8B-B14F-4D97-AF65-F5344CB8AC3E}">
        <p14:creationId xmlns:p14="http://schemas.microsoft.com/office/powerpoint/2010/main" val="2829853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ltLang="en-US" b="1" dirty="0">
                <a:solidFill>
                  <a:srgbClr val="ED3F7C"/>
                </a:solidFill>
                <a:latin typeface="Calibri" pitchFamily="34" charset="0"/>
              </a:rPr>
              <a:t>“What’s the point in studying history?”</a:t>
            </a:r>
            <a:br>
              <a:rPr lang="en-GB" altLang="en-US" b="1" dirty="0">
                <a:solidFill>
                  <a:srgbClr val="ED3F7C"/>
                </a:solidFill>
                <a:latin typeface="Calibri" pitchFamily="34" charset="0"/>
              </a:rPr>
            </a:br>
            <a:endParaRPr lang="en-GB" dirty="0">
              <a:solidFill>
                <a:srgbClr val="ED3F7C"/>
              </a:solidFill>
            </a:endParaRPr>
          </a:p>
        </p:txBody>
      </p:sp>
      <p:sp>
        <p:nvSpPr>
          <p:cNvPr id="5" name="Content Placeholder 4"/>
          <p:cNvSpPr>
            <a:spLocks noGrp="1"/>
          </p:cNvSpPr>
          <p:nvPr>
            <p:ph idx="1"/>
          </p:nvPr>
        </p:nvSpPr>
        <p:spPr>
          <a:xfrm>
            <a:off x="4398578" y="1825625"/>
            <a:ext cx="6955221" cy="4351338"/>
          </a:xfrm>
        </p:spPr>
        <p:txBody>
          <a:bodyPr>
            <a:normAutofit/>
          </a:bodyPr>
          <a:lstStyle/>
          <a:p>
            <a:pPr marL="514350" indent="-514350">
              <a:buAutoNum type="arabicPeriod"/>
            </a:pPr>
            <a:r>
              <a:rPr lang="en-GB" altLang="en-US" dirty="0">
                <a:latin typeface="Calibri" pitchFamily="34" charset="0"/>
              </a:rPr>
              <a:t>You will broaden your </a:t>
            </a:r>
            <a:r>
              <a:rPr lang="en-GB" altLang="en-US" b="1" dirty="0">
                <a:latin typeface="Calibri" pitchFamily="34" charset="0"/>
              </a:rPr>
              <a:t>knowledge </a:t>
            </a:r>
            <a:r>
              <a:rPr lang="en-GB" altLang="en-US" dirty="0">
                <a:latin typeface="Calibri" pitchFamily="34" charset="0"/>
              </a:rPr>
              <a:t>of the past in a manner that allows you to understand the world in which we live today.</a:t>
            </a:r>
          </a:p>
          <a:p>
            <a:pPr marL="514350" indent="-514350">
              <a:buAutoNum type="arabicPeriod"/>
            </a:pPr>
            <a:r>
              <a:rPr lang="en-GB" altLang="en-US" dirty="0">
                <a:latin typeface="Calibri" pitchFamily="34" charset="0"/>
              </a:rPr>
              <a:t>The critical thinking skills such as </a:t>
            </a:r>
            <a:r>
              <a:rPr lang="en-GB" altLang="en-US" b="1" dirty="0">
                <a:latin typeface="Calibri" pitchFamily="34" charset="0"/>
              </a:rPr>
              <a:t>analysis </a:t>
            </a:r>
            <a:r>
              <a:rPr lang="en-GB" altLang="en-US" dirty="0">
                <a:latin typeface="Calibri" pitchFamily="34" charset="0"/>
              </a:rPr>
              <a:t>of cause, consequence, significance.</a:t>
            </a:r>
          </a:p>
          <a:p>
            <a:pPr marL="514350" indent="-514350">
              <a:buFont typeface="Arial" panose="020B0604020202020204" pitchFamily="34" charset="0"/>
              <a:buAutoNum type="arabicPeriod"/>
            </a:pPr>
            <a:r>
              <a:rPr lang="en-GB" altLang="en-US" dirty="0">
                <a:latin typeface="Calibri" pitchFamily="34" charset="0"/>
              </a:rPr>
              <a:t>Develop your skills in using </a:t>
            </a:r>
            <a:r>
              <a:rPr lang="en-GB" altLang="en-US" b="1" dirty="0">
                <a:latin typeface="Calibri" pitchFamily="34" charset="0"/>
              </a:rPr>
              <a:t>various forms of information.</a:t>
            </a:r>
          </a:p>
          <a:p>
            <a:pPr marL="514350" indent="-514350">
              <a:buFont typeface="Arial" panose="020B0604020202020204" pitchFamily="34" charset="0"/>
              <a:buAutoNum type="arabicPeriod"/>
            </a:pPr>
            <a:r>
              <a:rPr lang="en-GB" altLang="en-US" dirty="0">
                <a:latin typeface="Calibri" pitchFamily="34" charset="0"/>
              </a:rPr>
              <a:t>Develop skills that allow you to </a:t>
            </a:r>
            <a:r>
              <a:rPr lang="en-GB" altLang="en-US" b="1" dirty="0">
                <a:latin typeface="Calibri" pitchFamily="34" charset="0"/>
              </a:rPr>
              <a:t>identify, verify and evaluate different opinions.</a:t>
            </a:r>
            <a:endParaRPr lang="en-GB" altLang="en-US" dirty="0">
              <a:latin typeface="Calibri" pitchFamily="34" charset="0"/>
            </a:endParaRPr>
          </a:p>
          <a:p>
            <a:pPr marL="514350" indent="-514350">
              <a:buFont typeface="Arial" panose="020B0604020202020204" pitchFamily="34" charset="0"/>
              <a:buAutoNum type="arabicPeriod"/>
            </a:pPr>
            <a:endParaRPr lang="en-GB" altLang="en-US" b="1" dirty="0">
              <a:latin typeface="Calibri" pitchFamily="34" charset="0"/>
            </a:endParaRPr>
          </a:p>
          <a:p>
            <a:pPr marL="514350" indent="-514350">
              <a:buFont typeface="Arial" panose="020B0604020202020204" pitchFamily="34" charset="0"/>
              <a:buAutoNum type="arabicPeriod"/>
            </a:pPr>
            <a:endParaRPr lang="en-GB" altLang="en-US" dirty="0">
              <a:latin typeface="Calibri" pitchFamily="34" charset="0"/>
            </a:endParaRPr>
          </a:p>
          <a:p>
            <a:pPr marL="514350" indent="-514350">
              <a:buAutoNum type="arabicPeriod"/>
            </a:pPr>
            <a:endParaRPr lang="en-GB" altLang="en-US" dirty="0">
              <a:latin typeface="Calibri" pitchFamily="34" charset="0"/>
            </a:endParaRPr>
          </a:p>
          <a:p>
            <a:pPr marL="0" indent="0">
              <a:buNone/>
            </a:pPr>
            <a:endParaRPr lang="en-GB" altLang="en-US" dirty="0">
              <a:latin typeface="Calibri" pitchFamily="34" charset="0"/>
            </a:endParaRPr>
          </a:p>
          <a:p>
            <a:endParaRPr lang="en-GB"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0000"/>
          <a:stretch/>
        </p:blipFill>
        <p:spPr>
          <a:xfrm>
            <a:off x="531017" y="1825625"/>
            <a:ext cx="3352354" cy="4136195"/>
          </a:xfrm>
          <a:prstGeom prst="rect">
            <a:avLst/>
          </a:prstGeom>
        </p:spPr>
      </p:pic>
    </p:spTree>
    <p:extLst>
      <p:ext uri="{BB962C8B-B14F-4D97-AF65-F5344CB8AC3E}">
        <p14:creationId xmlns:p14="http://schemas.microsoft.com/office/powerpoint/2010/main" val="168180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4980" t="18167" r="35362" b="7479"/>
          <a:stretch/>
        </p:blipFill>
        <p:spPr>
          <a:xfrm>
            <a:off x="1300945" y="1137138"/>
            <a:ext cx="3503121" cy="4940299"/>
          </a:xfrm>
          <a:prstGeom prst="rect">
            <a:avLst/>
          </a:prstGeom>
          <a:ln>
            <a:solidFill>
              <a:schemeClr val="tx1"/>
            </a:solidFill>
          </a:ln>
        </p:spPr>
      </p:pic>
      <p:pic>
        <p:nvPicPr>
          <p:cNvPr id="6" name="Picture 5"/>
          <p:cNvPicPr>
            <a:picLocks noChangeAspect="1"/>
          </p:cNvPicPr>
          <p:nvPr/>
        </p:nvPicPr>
        <p:blipFill rotWithShape="1">
          <a:blip r:embed="rId4"/>
          <a:srcRect l="58126" t="8750" r="14166" b="8984"/>
          <a:stretch/>
        </p:blipFill>
        <p:spPr>
          <a:xfrm>
            <a:off x="6496124" y="1137139"/>
            <a:ext cx="3743931" cy="4940299"/>
          </a:xfrm>
          <a:prstGeom prst="rect">
            <a:avLst/>
          </a:prstGeom>
          <a:ln>
            <a:solidFill>
              <a:schemeClr val="tx1"/>
            </a:solidFill>
          </a:ln>
          <a:effectLst>
            <a:outerShdw blurRad="50800" dist="38100" dir="2700000" algn="tl" rotWithShape="0">
              <a:prstClr val="black">
                <a:alpha val="40000"/>
              </a:prstClr>
            </a:outerShdw>
          </a:effectLst>
        </p:spPr>
      </p:pic>
      <p:sp>
        <p:nvSpPr>
          <p:cNvPr id="3" name="Rectangle 2"/>
          <p:cNvSpPr/>
          <p:nvPr/>
        </p:nvSpPr>
        <p:spPr>
          <a:xfrm>
            <a:off x="1194689" y="485368"/>
            <a:ext cx="3715633" cy="461665"/>
          </a:xfrm>
          <a:prstGeom prst="rect">
            <a:avLst/>
          </a:prstGeom>
        </p:spPr>
        <p:txBody>
          <a:bodyPr wrap="none">
            <a:spAutoFit/>
          </a:bodyPr>
          <a:lstStyle/>
          <a:p>
            <a:pPr algn="ctr"/>
            <a:r>
              <a:rPr lang="en-GB" altLang="en-US" sz="2400" b="1" dirty="0">
                <a:solidFill>
                  <a:srgbClr val="ED3F7C"/>
                </a:solidFill>
                <a:latin typeface="Calibri" pitchFamily="34" charset="0"/>
              </a:rPr>
              <a:t>Your History GCSE overview</a:t>
            </a:r>
          </a:p>
        </p:txBody>
      </p:sp>
      <p:sp>
        <p:nvSpPr>
          <p:cNvPr id="4" name="Rectangle 3"/>
          <p:cNvSpPr/>
          <p:nvPr/>
        </p:nvSpPr>
        <p:spPr>
          <a:xfrm>
            <a:off x="5538180" y="485368"/>
            <a:ext cx="5659819" cy="461665"/>
          </a:xfrm>
          <a:prstGeom prst="rect">
            <a:avLst/>
          </a:prstGeom>
        </p:spPr>
        <p:txBody>
          <a:bodyPr wrap="none">
            <a:spAutoFit/>
          </a:bodyPr>
          <a:lstStyle/>
          <a:p>
            <a:pPr algn="ctr"/>
            <a:r>
              <a:rPr lang="en-GB" altLang="en-US" sz="2400" b="1" dirty="0">
                <a:solidFill>
                  <a:srgbClr val="ED3F7C"/>
                </a:solidFill>
                <a:latin typeface="Calibri" pitchFamily="34" charset="0"/>
              </a:rPr>
              <a:t>Your Personalised Learning Checklists (PLC)</a:t>
            </a:r>
          </a:p>
        </p:txBody>
      </p:sp>
    </p:spTree>
    <p:extLst>
      <p:ext uri="{BB962C8B-B14F-4D97-AF65-F5344CB8AC3E}">
        <p14:creationId xmlns:p14="http://schemas.microsoft.com/office/powerpoint/2010/main" val="185887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ED3F7C"/>
                </a:solidFill>
              </a:rPr>
              <a:t>GCSE History (Edexcel)</a:t>
            </a:r>
          </a:p>
        </p:txBody>
      </p:sp>
      <p:sp>
        <p:nvSpPr>
          <p:cNvPr id="7" name="Text Placeholder 6"/>
          <p:cNvSpPr>
            <a:spLocks noGrp="1"/>
          </p:cNvSpPr>
          <p:nvPr>
            <p:ph type="body" idx="1"/>
          </p:nvPr>
        </p:nvSpPr>
        <p:spPr/>
        <p:txBody>
          <a:bodyPr/>
          <a:lstStyle/>
          <a:p>
            <a:r>
              <a:rPr lang="en-GB" altLang="en-US" sz="4400" b="1" dirty="0">
                <a:solidFill>
                  <a:schemeClr val="tx1"/>
                </a:solidFill>
                <a:latin typeface="Calibri" pitchFamily="34" charset="0"/>
              </a:rPr>
              <a:t>Paper 1:</a:t>
            </a:r>
          </a:p>
          <a:p>
            <a:r>
              <a:rPr lang="en-GB" altLang="en-US" sz="4400" b="1" dirty="0">
                <a:solidFill>
                  <a:schemeClr val="tx1"/>
                </a:solidFill>
                <a:latin typeface="Calibri" pitchFamily="34" charset="0"/>
              </a:rPr>
              <a:t>Crime and Punishment 1000 – Present</a:t>
            </a:r>
          </a:p>
          <a:p>
            <a:endParaRPr lang="en-GB" dirty="0"/>
          </a:p>
        </p:txBody>
      </p:sp>
    </p:spTree>
    <p:extLst>
      <p:ext uri="{BB962C8B-B14F-4D97-AF65-F5344CB8AC3E}">
        <p14:creationId xmlns:p14="http://schemas.microsoft.com/office/powerpoint/2010/main" val="329583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383" y="-25400"/>
            <a:ext cx="4041547" cy="2438400"/>
          </a:xfrm>
          <a:prstGeom prst="rect">
            <a:avLst/>
          </a:prstGeom>
        </p:spPr>
      </p:pic>
      <p:pic>
        <p:nvPicPr>
          <p:cNvPr id="9" name="Picture 8"/>
          <p:cNvPicPr>
            <a:picLocks noChangeAspect="1"/>
          </p:cNvPicPr>
          <p:nvPr/>
        </p:nvPicPr>
        <p:blipFill>
          <a:blip r:embed="rId5"/>
          <a:stretch>
            <a:fillRect/>
          </a:stretch>
        </p:blipFill>
        <p:spPr>
          <a:xfrm>
            <a:off x="8426393" y="2316366"/>
            <a:ext cx="3806537" cy="5417603"/>
          </a:xfrm>
          <a:prstGeom prst="rect">
            <a:avLst/>
          </a:prstGeom>
        </p:spPr>
      </p:pic>
      <p:pic>
        <p:nvPicPr>
          <p:cNvPr id="2" name="Picture 1"/>
          <p:cNvPicPr>
            <a:picLocks noChangeAspect="1"/>
          </p:cNvPicPr>
          <p:nvPr/>
        </p:nvPicPr>
        <p:blipFill rotWithShape="1">
          <a:blip r:embed="rId6"/>
          <a:srcRect l="8802"/>
          <a:stretch/>
        </p:blipFill>
        <p:spPr>
          <a:xfrm>
            <a:off x="0" y="0"/>
            <a:ext cx="4737042" cy="3127519"/>
          </a:xfrm>
          <a:prstGeom prst="rect">
            <a:avLst/>
          </a:prstGeom>
        </p:spPr>
      </p:pic>
      <p:pic>
        <p:nvPicPr>
          <p:cNvPr id="3" name="Picture 2"/>
          <p:cNvPicPr>
            <a:picLocks noChangeAspect="1"/>
          </p:cNvPicPr>
          <p:nvPr/>
        </p:nvPicPr>
        <p:blipFill>
          <a:blip r:embed="rId7"/>
          <a:stretch>
            <a:fillRect/>
          </a:stretch>
        </p:blipFill>
        <p:spPr>
          <a:xfrm>
            <a:off x="4597342" y="0"/>
            <a:ext cx="3873932" cy="3746500"/>
          </a:xfrm>
          <a:prstGeom prst="rect">
            <a:avLst/>
          </a:prstGeom>
        </p:spPr>
      </p:pic>
      <p:pic>
        <p:nvPicPr>
          <p:cNvPr id="6" name="Picture 5"/>
          <p:cNvPicPr>
            <a:picLocks noChangeAspect="1"/>
          </p:cNvPicPr>
          <p:nvPr/>
        </p:nvPicPr>
        <p:blipFill rotWithShape="1">
          <a:blip r:embed="rId8"/>
          <a:srcRect t="3378"/>
          <a:stretch/>
        </p:blipFill>
        <p:spPr>
          <a:xfrm>
            <a:off x="-679421" y="3127519"/>
            <a:ext cx="5281772" cy="4108537"/>
          </a:xfrm>
          <a:prstGeom prst="rect">
            <a:avLst/>
          </a:prstGeom>
        </p:spPr>
      </p:pic>
      <p:pic>
        <p:nvPicPr>
          <p:cNvPr id="7" name="Picture 6"/>
          <p:cNvPicPr>
            <a:picLocks noChangeAspect="1"/>
          </p:cNvPicPr>
          <p:nvPr/>
        </p:nvPicPr>
        <p:blipFill rotWithShape="1">
          <a:blip r:embed="rId9"/>
          <a:srcRect l="5163" t="3568" r="5696"/>
          <a:stretch/>
        </p:blipFill>
        <p:spPr>
          <a:xfrm>
            <a:off x="3345436" y="3106455"/>
            <a:ext cx="2867474" cy="4404146"/>
          </a:xfrm>
          <a:prstGeom prst="rect">
            <a:avLst/>
          </a:prstGeom>
        </p:spPr>
      </p:pic>
      <p:pic>
        <p:nvPicPr>
          <p:cNvPr id="8" name="Picture 7"/>
          <p:cNvPicPr>
            <a:picLocks noChangeAspect="1"/>
          </p:cNvPicPr>
          <p:nvPr/>
        </p:nvPicPr>
        <p:blipFill>
          <a:blip r:embed="rId10"/>
          <a:stretch>
            <a:fillRect/>
          </a:stretch>
        </p:blipFill>
        <p:spPr>
          <a:xfrm>
            <a:off x="5664816" y="3738669"/>
            <a:ext cx="3600000" cy="3114286"/>
          </a:xfrm>
          <a:prstGeom prst="rect">
            <a:avLst/>
          </a:prstGeom>
        </p:spPr>
      </p:pic>
    </p:spTree>
    <p:custDataLst>
      <p:tags r:id="rId1"/>
    </p:custDataLst>
    <p:extLst>
      <p:ext uri="{BB962C8B-B14F-4D97-AF65-F5344CB8AC3E}">
        <p14:creationId xmlns:p14="http://schemas.microsoft.com/office/powerpoint/2010/main" val="82959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ED3F7C"/>
                </a:solidFill>
              </a:rPr>
              <a:t>GCSE History (Edexcel)</a:t>
            </a:r>
          </a:p>
        </p:txBody>
      </p:sp>
      <p:sp>
        <p:nvSpPr>
          <p:cNvPr id="7" name="Text Placeholder 6"/>
          <p:cNvSpPr>
            <a:spLocks noGrp="1"/>
          </p:cNvSpPr>
          <p:nvPr>
            <p:ph type="body" idx="1"/>
          </p:nvPr>
        </p:nvSpPr>
        <p:spPr/>
        <p:txBody>
          <a:bodyPr/>
          <a:lstStyle/>
          <a:p>
            <a:r>
              <a:rPr lang="en-GB" altLang="en-US" sz="4400" b="1" dirty="0">
                <a:solidFill>
                  <a:schemeClr val="tx1"/>
                </a:solidFill>
                <a:latin typeface="Calibri" pitchFamily="34" charset="0"/>
              </a:rPr>
              <a:t>Paper 2:</a:t>
            </a:r>
          </a:p>
          <a:p>
            <a:r>
              <a:rPr lang="en-GB" altLang="en-US" sz="4400" b="1" dirty="0">
                <a:solidFill>
                  <a:srgbClr val="ED3F7C"/>
                </a:solidFill>
                <a:latin typeface="Calibri" pitchFamily="34" charset="0"/>
              </a:rPr>
              <a:t>Norman Conquest </a:t>
            </a:r>
            <a:r>
              <a:rPr lang="en-GB" altLang="en-US" sz="4400" b="1" dirty="0">
                <a:solidFill>
                  <a:schemeClr val="tx1"/>
                </a:solidFill>
                <a:latin typeface="Calibri" pitchFamily="34" charset="0"/>
              </a:rPr>
              <a:t>and Cold War</a:t>
            </a:r>
          </a:p>
          <a:p>
            <a:endParaRPr lang="en-GB" dirty="0"/>
          </a:p>
        </p:txBody>
      </p:sp>
    </p:spTree>
    <p:extLst>
      <p:ext uri="{BB962C8B-B14F-4D97-AF65-F5344CB8AC3E}">
        <p14:creationId xmlns:p14="http://schemas.microsoft.com/office/powerpoint/2010/main" val="2204386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366" y="-637916"/>
            <a:ext cx="12548539" cy="42203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4084" y="2943616"/>
            <a:ext cx="5890216" cy="391438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157" y="3169085"/>
            <a:ext cx="3789123" cy="378912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8860" y="2384817"/>
            <a:ext cx="3430043" cy="4573391"/>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4607" y="2513208"/>
            <a:ext cx="3429000" cy="4445000"/>
          </a:xfrm>
          <a:prstGeom prst="rect">
            <a:avLst/>
          </a:prstGeom>
        </p:spPr>
      </p:pic>
    </p:spTree>
    <p:custDataLst>
      <p:tags r:id="rId1"/>
    </p:custDataLst>
    <p:extLst>
      <p:ext uri="{BB962C8B-B14F-4D97-AF65-F5344CB8AC3E}">
        <p14:creationId xmlns:p14="http://schemas.microsoft.com/office/powerpoint/2010/main" val="319053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ED3F7C"/>
                </a:solidFill>
              </a:rPr>
              <a:t>GCSE History (Edexcel)</a:t>
            </a:r>
          </a:p>
        </p:txBody>
      </p:sp>
      <p:sp>
        <p:nvSpPr>
          <p:cNvPr id="7" name="Text Placeholder 6"/>
          <p:cNvSpPr>
            <a:spLocks noGrp="1"/>
          </p:cNvSpPr>
          <p:nvPr>
            <p:ph type="body" idx="1"/>
          </p:nvPr>
        </p:nvSpPr>
        <p:spPr/>
        <p:txBody>
          <a:bodyPr/>
          <a:lstStyle/>
          <a:p>
            <a:r>
              <a:rPr lang="en-GB" altLang="en-US" sz="4400" b="1" dirty="0">
                <a:solidFill>
                  <a:schemeClr val="tx1"/>
                </a:solidFill>
                <a:latin typeface="Calibri" pitchFamily="34" charset="0"/>
              </a:rPr>
              <a:t>Paper 2:</a:t>
            </a:r>
          </a:p>
          <a:p>
            <a:r>
              <a:rPr lang="en-GB" altLang="en-US" sz="4400" b="1" dirty="0">
                <a:solidFill>
                  <a:schemeClr val="tx1"/>
                </a:solidFill>
                <a:latin typeface="Calibri" pitchFamily="34" charset="0"/>
              </a:rPr>
              <a:t>Norman Conquest and </a:t>
            </a:r>
            <a:r>
              <a:rPr lang="en-GB" altLang="en-US" sz="4400" b="1" dirty="0">
                <a:solidFill>
                  <a:srgbClr val="ED3F7C"/>
                </a:solidFill>
                <a:latin typeface="Calibri" pitchFamily="34" charset="0"/>
              </a:rPr>
              <a:t>Cold War</a:t>
            </a:r>
          </a:p>
          <a:p>
            <a:endParaRPr lang="en-GB" dirty="0"/>
          </a:p>
        </p:txBody>
      </p:sp>
    </p:spTree>
    <p:extLst>
      <p:ext uri="{BB962C8B-B14F-4D97-AF65-F5344CB8AC3E}">
        <p14:creationId xmlns:p14="http://schemas.microsoft.com/office/powerpoint/2010/main" val="1973858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2751" r="5434" b="29357"/>
          <a:stretch/>
        </p:blipFill>
        <p:spPr>
          <a:xfrm>
            <a:off x="1227040" y="1267327"/>
            <a:ext cx="9881936" cy="4844716"/>
          </a:xfrm>
          <a:prstGeom prst="rect">
            <a:avLst/>
          </a:prstGeom>
        </p:spPr>
      </p:pic>
      <p:pic>
        <p:nvPicPr>
          <p:cNvPr id="3" name="Picture 2"/>
          <p:cNvPicPr>
            <a:picLocks noChangeAspect="1"/>
          </p:cNvPicPr>
          <p:nvPr/>
        </p:nvPicPr>
        <p:blipFill>
          <a:blip r:embed="rId5"/>
          <a:stretch>
            <a:fillRect/>
          </a:stretch>
        </p:blipFill>
        <p:spPr>
          <a:xfrm>
            <a:off x="0" y="3689685"/>
            <a:ext cx="2705100" cy="1685925"/>
          </a:xfrm>
          <a:prstGeom prst="rect">
            <a:avLst/>
          </a:prstGeom>
        </p:spPr>
      </p:pic>
      <p:pic>
        <p:nvPicPr>
          <p:cNvPr id="4" name="Picture 3"/>
          <p:cNvPicPr>
            <a:picLocks noChangeAspect="1"/>
          </p:cNvPicPr>
          <p:nvPr/>
        </p:nvPicPr>
        <p:blipFill>
          <a:blip r:embed="rId6"/>
          <a:stretch>
            <a:fillRect/>
          </a:stretch>
        </p:blipFill>
        <p:spPr>
          <a:xfrm>
            <a:off x="9666664" y="0"/>
            <a:ext cx="2412677" cy="1507923"/>
          </a:xfrm>
          <a:prstGeom prst="rect">
            <a:avLst/>
          </a:prstGeom>
        </p:spPr>
      </p:pic>
      <p:sp>
        <p:nvSpPr>
          <p:cNvPr id="5" name="Rectangle 4"/>
          <p:cNvSpPr/>
          <p:nvPr/>
        </p:nvSpPr>
        <p:spPr>
          <a:xfrm>
            <a:off x="865391" y="5212738"/>
            <a:ext cx="1065203" cy="584775"/>
          </a:xfrm>
          <a:prstGeom prst="rect">
            <a:avLst/>
          </a:prstGeom>
        </p:spPr>
        <p:txBody>
          <a:bodyPr wrap="square">
            <a:spAutoFit/>
          </a:bodyPr>
          <a:lstStyle/>
          <a:p>
            <a:pPr algn="ctr"/>
            <a:r>
              <a:rPr lang="en-GB" altLang="en-US" sz="3200" b="1" dirty="0">
                <a:latin typeface="Calibri" pitchFamily="34" charset="0"/>
              </a:rPr>
              <a:t>USA</a:t>
            </a:r>
          </a:p>
        </p:txBody>
      </p:sp>
      <p:sp>
        <p:nvSpPr>
          <p:cNvPr id="6" name="Rectangle 5"/>
          <p:cNvSpPr/>
          <p:nvPr/>
        </p:nvSpPr>
        <p:spPr>
          <a:xfrm>
            <a:off x="10576374" y="1345052"/>
            <a:ext cx="1065203" cy="584775"/>
          </a:xfrm>
          <a:prstGeom prst="rect">
            <a:avLst/>
          </a:prstGeom>
        </p:spPr>
        <p:txBody>
          <a:bodyPr wrap="square">
            <a:spAutoFit/>
          </a:bodyPr>
          <a:lstStyle/>
          <a:p>
            <a:pPr algn="ctr"/>
            <a:r>
              <a:rPr lang="en-GB" altLang="en-US" sz="3200" b="1" dirty="0">
                <a:latin typeface="Calibri" pitchFamily="34" charset="0"/>
              </a:rPr>
              <a:t>USSR</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8499" y="111810"/>
            <a:ext cx="4956201" cy="2792226"/>
          </a:xfrm>
          <a:prstGeom prst="rect">
            <a:avLst/>
          </a:prstGeom>
        </p:spPr>
      </p:pic>
      <p:pic>
        <p:nvPicPr>
          <p:cNvPr id="8" name="Picture 7">
            <a:extLst>
              <a:ext uri="{FF2B5EF4-FFF2-40B4-BE49-F238E27FC236}">
                <a16:creationId xmlns:a16="http://schemas.microsoft.com/office/drawing/2014/main" id="{CE2928A1-D6DE-452A-BD77-7020F31A686D}"/>
              </a:ext>
            </a:extLst>
          </p:cNvPr>
          <p:cNvPicPr>
            <a:picLocks noChangeAspect="1"/>
          </p:cNvPicPr>
          <p:nvPr/>
        </p:nvPicPr>
        <p:blipFill>
          <a:blip r:embed="rId8" cstate="print"/>
          <a:stretch>
            <a:fillRect/>
          </a:stretch>
        </p:blipFill>
        <p:spPr>
          <a:xfrm>
            <a:off x="8394701" y="0"/>
            <a:ext cx="3797300" cy="4326038"/>
          </a:xfrm>
          <a:prstGeom prst="rect">
            <a:avLst/>
          </a:prstGeom>
        </p:spPr>
      </p:pic>
      <p:pic>
        <p:nvPicPr>
          <p:cNvPr id="9" name="Picture 8">
            <a:extLst>
              <a:ext uri="{FF2B5EF4-FFF2-40B4-BE49-F238E27FC236}">
                <a16:creationId xmlns:a16="http://schemas.microsoft.com/office/drawing/2014/main" id="{3B3E7B69-D343-43F8-9137-1B83F55EF553}"/>
              </a:ext>
            </a:extLst>
          </p:cNvPr>
          <p:cNvPicPr>
            <a:picLocks noChangeAspect="1"/>
          </p:cNvPicPr>
          <p:nvPr/>
        </p:nvPicPr>
        <p:blipFill>
          <a:blip r:embed="rId9" cstate="print"/>
          <a:stretch>
            <a:fillRect/>
          </a:stretch>
        </p:blipFill>
        <p:spPr>
          <a:xfrm>
            <a:off x="9359901" y="3232209"/>
            <a:ext cx="2816904" cy="3581290"/>
          </a:xfrm>
          <a:prstGeom prst="rect">
            <a:avLst/>
          </a:prstGeom>
        </p:spPr>
      </p:pic>
      <p:pic>
        <p:nvPicPr>
          <p:cNvPr id="10" name="Content Placeholder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3224" y="3605492"/>
            <a:ext cx="4336677" cy="3252508"/>
          </a:xfrm>
          <a:prstGeom prst="rect">
            <a:avLst/>
          </a:prstGeom>
        </p:spPr>
      </p:pic>
      <p:pic>
        <p:nvPicPr>
          <p:cNvPr id="11" name="Picture 10">
            <a:extLst>
              <a:ext uri="{FF2B5EF4-FFF2-40B4-BE49-F238E27FC236}">
                <a16:creationId xmlns:a16="http://schemas.microsoft.com/office/drawing/2014/main" id="{32515EA6-D699-4C6B-A1F6-CFCBCBCDBB9A}"/>
              </a:ext>
            </a:extLst>
          </p:cNvPr>
          <p:cNvPicPr>
            <a:picLocks noChangeAspect="1"/>
          </p:cNvPicPr>
          <p:nvPr/>
        </p:nvPicPr>
        <p:blipFill>
          <a:blip r:embed="rId11"/>
          <a:stretch>
            <a:fillRect/>
          </a:stretch>
        </p:blipFill>
        <p:spPr>
          <a:xfrm>
            <a:off x="-28387" y="3492500"/>
            <a:ext cx="5048250" cy="3365500"/>
          </a:xfrm>
          <a:prstGeom prst="rect">
            <a:avLst/>
          </a:prstGeom>
        </p:spPr>
      </p:pic>
      <p:pic>
        <p:nvPicPr>
          <p:cNvPr id="12" name="Picture 11">
            <a:extLst>
              <a:ext uri="{FF2B5EF4-FFF2-40B4-BE49-F238E27FC236}">
                <a16:creationId xmlns:a16="http://schemas.microsoft.com/office/drawing/2014/main" id="{BB3CE0D7-ACF7-43C6-BF0E-5C8F4B3F48C4}"/>
              </a:ext>
            </a:extLst>
          </p:cNvPr>
          <p:cNvPicPr>
            <a:picLocks noChangeAspect="1"/>
          </p:cNvPicPr>
          <p:nvPr/>
        </p:nvPicPr>
        <p:blipFill>
          <a:blip r:embed="rId12"/>
          <a:stretch>
            <a:fillRect/>
          </a:stretch>
        </p:blipFill>
        <p:spPr>
          <a:xfrm>
            <a:off x="0" y="-3122"/>
            <a:ext cx="4711700" cy="2650331"/>
          </a:xfrm>
          <a:prstGeom prst="rect">
            <a:avLst/>
          </a:prstGeom>
        </p:spPr>
      </p:pic>
      <p:pic>
        <p:nvPicPr>
          <p:cNvPr id="13" name="irc_mi" descr="Related image">
            <a:hlinkClick r:id="rId13"/>
          </p:cNvPr>
          <p:cNvPicPr/>
          <p:nvPr/>
        </p:nvPicPr>
        <p:blipFill rotWithShape="1">
          <a:blip r:embed="rId14">
            <a:extLst>
              <a:ext uri="{28A0092B-C50C-407E-A947-70E740481C1C}">
                <a14:useLocalDpi xmlns:a14="http://schemas.microsoft.com/office/drawing/2010/main" val="0"/>
              </a:ext>
            </a:extLst>
          </a:blip>
          <a:srcRect l="1400" t="10981" r="1577" b="7944"/>
          <a:stretch/>
        </p:blipFill>
        <p:spPr bwMode="auto">
          <a:xfrm>
            <a:off x="914829" y="55094"/>
            <a:ext cx="10336010" cy="6813498"/>
          </a:xfrm>
          <a:prstGeom prst="rect">
            <a:avLst/>
          </a:prstGeom>
          <a:noFill/>
          <a:ln>
            <a:noFill/>
          </a:ln>
          <a:extLst>
            <a:ext uri="{53640926-AAD7-44D8-BBD7-CCE9431645EC}">
              <a14:shadowObscured xmlns:a14="http://schemas.microsoft.com/office/drawing/2010/main"/>
            </a:ext>
          </a:extLst>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60" y="0"/>
            <a:ext cx="6501437" cy="4898208"/>
          </a:xfrm>
          <a:prstGeom prst="rect">
            <a:avLst/>
          </a:prstGeom>
        </p:spPr>
      </p:pic>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54916" y="2487861"/>
            <a:ext cx="6640475" cy="4380731"/>
          </a:xfrm>
          <a:prstGeom prst="rect">
            <a:avLst/>
          </a:prstGeom>
        </p:spPr>
      </p:pic>
      <p:pic>
        <p:nvPicPr>
          <p:cNvPr id="16" name="Picture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3297019"/>
            <a:ext cx="5651555" cy="3516908"/>
          </a:xfrm>
          <a:prstGeom prst="rect">
            <a:avLst/>
          </a:prstGeom>
        </p:spPr>
      </p:pic>
      <p:sp>
        <p:nvSpPr>
          <p:cNvPr id="17" name="TextBox 16"/>
          <p:cNvSpPr txBox="1"/>
          <p:nvPr/>
        </p:nvSpPr>
        <p:spPr>
          <a:xfrm>
            <a:off x="6523103" y="21473"/>
            <a:ext cx="5642565" cy="3139321"/>
          </a:xfrm>
          <a:prstGeom prst="rect">
            <a:avLst/>
          </a:prstGeom>
          <a:solidFill>
            <a:schemeClr val="bg1"/>
          </a:solidFill>
        </p:spPr>
        <p:txBody>
          <a:bodyPr wrap="square" rtlCol="0">
            <a:spAutoFit/>
          </a:bodyPr>
          <a:lstStyle/>
          <a:p>
            <a:r>
              <a:rPr lang="en-GB" sz="6600" b="1" dirty="0"/>
              <a:t>The Fall of the</a:t>
            </a:r>
          </a:p>
          <a:p>
            <a:pPr algn="ctr"/>
            <a:r>
              <a:rPr lang="en-GB" sz="6600" b="1" dirty="0"/>
              <a:t>Berlin Wall, 1989</a:t>
            </a:r>
          </a:p>
        </p:txBody>
      </p:sp>
    </p:spTree>
    <p:custDataLst>
      <p:tags r:id="rId1"/>
    </p:custDataLst>
    <p:extLst>
      <p:ext uri="{BB962C8B-B14F-4D97-AF65-F5344CB8AC3E}">
        <p14:creationId xmlns:p14="http://schemas.microsoft.com/office/powerpoint/2010/main" val="208965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4"/>
                                        </p:tgtEl>
                                      </p:cBhvr>
                                    </p:animEffect>
                                    <p:anim calcmode="lin" valueType="num">
                                      <p:cBhvr>
                                        <p:cTn id="17" dur="1000"/>
                                        <p:tgtEl>
                                          <p:spTgt spid="4"/>
                                        </p:tgtEl>
                                        <p:attrNameLst>
                                          <p:attrName>ppt_x</p:attrName>
                                        </p:attrNameLst>
                                      </p:cBhvr>
                                      <p:tavLst>
                                        <p:tav tm="0">
                                          <p:val>
                                            <p:strVal val="ppt_x"/>
                                          </p:val>
                                        </p:tav>
                                        <p:tav tm="100000">
                                          <p:val>
                                            <p:strVal val="ppt_x"/>
                                          </p:val>
                                        </p:tav>
                                      </p:tavLst>
                                    </p:anim>
                                    <p:anim calcmode="lin" valueType="num">
                                      <p:cBhvr>
                                        <p:cTn id="18" dur="1000"/>
                                        <p:tgtEl>
                                          <p:spTgt spid="4"/>
                                        </p:tgtEl>
                                        <p:attrNameLst>
                                          <p:attrName>ppt_y</p:attrName>
                                        </p:attrNameLst>
                                      </p:cBhvr>
                                      <p:tavLst>
                                        <p:tav tm="0">
                                          <p:val>
                                            <p:strVal val="ppt_y"/>
                                          </p:val>
                                        </p:tav>
                                        <p:tav tm="100000">
                                          <p:val>
                                            <p:strVal val="ppt_y+.1"/>
                                          </p:val>
                                        </p:tav>
                                      </p:tavLst>
                                    </p:anim>
                                    <p:set>
                                      <p:cBhvr>
                                        <p:cTn id="19" dur="1" fill="hold">
                                          <p:stCondLst>
                                            <p:cond delay="999"/>
                                          </p:stCondLst>
                                        </p:cTn>
                                        <p:tgtEl>
                                          <p:spTgt spid="4"/>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5"/>
                                        </p:tgtEl>
                                      </p:cBhvr>
                                    </p:animEffect>
                                    <p:anim calcmode="lin" valueType="num">
                                      <p:cBhvr>
                                        <p:cTn id="22" dur="1000"/>
                                        <p:tgtEl>
                                          <p:spTgt spid="5"/>
                                        </p:tgtEl>
                                        <p:attrNameLst>
                                          <p:attrName>ppt_x</p:attrName>
                                        </p:attrNameLst>
                                      </p:cBhvr>
                                      <p:tavLst>
                                        <p:tav tm="0">
                                          <p:val>
                                            <p:strVal val="ppt_x"/>
                                          </p:val>
                                        </p:tav>
                                        <p:tav tm="100000">
                                          <p:val>
                                            <p:strVal val="ppt_x"/>
                                          </p:val>
                                        </p:tav>
                                      </p:tavLst>
                                    </p:anim>
                                    <p:anim calcmode="lin" valueType="num">
                                      <p:cBhvr>
                                        <p:cTn id="23" dur="1000"/>
                                        <p:tgtEl>
                                          <p:spTgt spid="5"/>
                                        </p:tgtEl>
                                        <p:attrNameLst>
                                          <p:attrName>ppt_y</p:attrName>
                                        </p:attrNameLst>
                                      </p:cBhvr>
                                      <p:tavLst>
                                        <p:tav tm="0">
                                          <p:val>
                                            <p:strVal val="ppt_y"/>
                                          </p:val>
                                        </p:tav>
                                        <p:tav tm="100000">
                                          <p:val>
                                            <p:strVal val="ppt_y+.1"/>
                                          </p:val>
                                        </p:tav>
                                      </p:tavLst>
                                    </p:anim>
                                    <p:set>
                                      <p:cBhvr>
                                        <p:cTn id="24" dur="1" fill="hold">
                                          <p:stCondLst>
                                            <p:cond delay="999"/>
                                          </p:stCondLst>
                                        </p:cTn>
                                        <p:tgtEl>
                                          <p:spTgt spid="5"/>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6"/>
                                        </p:tgtEl>
                                      </p:cBhvr>
                                    </p:animEffect>
                                    <p:anim calcmode="lin" valueType="num">
                                      <p:cBhvr>
                                        <p:cTn id="27" dur="1000"/>
                                        <p:tgtEl>
                                          <p:spTgt spid="6"/>
                                        </p:tgtEl>
                                        <p:attrNameLst>
                                          <p:attrName>ppt_x</p:attrName>
                                        </p:attrNameLst>
                                      </p:cBhvr>
                                      <p:tavLst>
                                        <p:tav tm="0">
                                          <p:val>
                                            <p:strVal val="ppt_x"/>
                                          </p:val>
                                        </p:tav>
                                        <p:tav tm="100000">
                                          <p:val>
                                            <p:strVal val="ppt_x"/>
                                          </p:val>
                                        </p:tav>
                                      </p:tavLst>
                                    </p:anim>
                                    <p:anim calcmode="lin" valueType="num">
                                      <p:cBhvr>
                                        <p:cTn id="28" dur="1000"/>
                                        <p:tgtEl>
                                          <p:spTgt spid="6"/>
                                        </p:tgtEl>
                                        <p:attrNameLst>
                                          <p:attrName>ppt_y</p:attrName>
                                        </p:attrNameLst>
                                      </p:cBhvr>
                                      <p:tavLst>
                                        <p:tav tm="0">
                                          <p:val>
                                            <p:strVal val="ppt_y"/>
                                          </p:val>
                                        </p:tav>
                                        <p:tav tm="100000">
                                          <p:val>
                                            <p:strVal val="ppt_y+.1"/>
                                          </p:val>
                                        </p:tav>
                                      </p:tavLst>
                                    </p:anim>
                                    <p:set>
                                      <p:cBhvr>
                                        <p:cTn id="29" dur="1" fill="hold">
                                          <p:stCondLst>
                                            <p:cond delay="9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1000"/>
                                        <p:tgtEl>
                                          <p:spTgt spid="17"/>
                                        </p:tgtEl>
                                      </p:cBhvr>
                                    </p:animEffect>
                                    <p:anim calcmode="lin" valueType="num">
                                      <p:cBhvr>
                                        <p:cTn id="84" dur="1000" fill="hold"/>
                                        <p:tgtEl>
                                          <p:spTgt spid="17"/>
                                        </p:tgtEl>
                                        <p:attrNameLst>
                                          <p:attrName>ppt_x</p:attrName>
                                        </p:attrNameLst>
                                      </p:cBhvr>
                                      <p:tavLst>
                                        <p:tav tm="0">
                                          <p:val>
                                            <p:strVal val="#ppt_x"/>
                                          </p:val>
                                        </p:tav>
                                        <p:tav tm="100000">
                                          <p:val>
                                            <p:strVal val="#ppt_x"/>
                                          </p:val>
                                        </p:tav>
                                      </p:tavLst>
                                    </p:anim>
                                    <p:anim calcmode="lin" valueType="num">
                                      <p:cBhvr>
                                        <p:cTn id="85" dur="1000" fill="hold"/>
                                        <p:tgtEl>
                                          <p:spTgt spid="17"/>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1000"/>
                                        <p:tgtEl>
                                          <p:spTgt spid="15"/>
                                        </p:tgtEl>
                                      </p:cBhvr>
                                    </p:animEffect>
                                    <p:anim calcmode="lin" valueType="num">
                                      <p:cBhvr>
                                        <p:cTn id="89" dur="1000" fill="hold"/>
                                        <p:tgtEl>
                                          <p:spTgt spid="15"/>
                                        </p:tgtEl>
                                        <p:attrNameLst>
                                          <p:attrName>ppt_x</p:attrName>
                                        </p:attrNameLst>
                                      </p:cBhvr>
                                      <p:tavLst>
                                        <p:tav tm="0">
                                          <p:val>
                                            <p:strVal val="#ppt_x"/>
                                          </p:val>
                                        </p:tav>
                                        <p:tav tm="100000">
                                          <p:val>
                                            <p:strVal val="#ppt_x"/>
                                          </p:val>
                                        </p:tav>
                                      </p:tavLst>
                                    </p:anim>
                                    <p:anim calcmode="lin" valueType="num">
                                      <p:cBhvr>
                                        <p:cTn id="90" dur="1000" fill="hold"/>
                                        <p:tgtEl>
                                          <p:spTgt spid="15"/>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1000"/>
                                        <p:tgtEl>
                                          <p:spTgt spid="14"/>
                                        </p:tgtEl>
                                      </p:cBhvr>
                                    </p:animEffect>
                                    <p:anim calcmode="lin" valueType="num">
                                      <p:cBhvr>
                                        <p:cTn id="94" dur="1000" fill="hold"/>
                                        <p:tgtEl>
                                          <p:spTgt spid="14"/>
                                        </p:tgtEl>
                                        <p:attrNameLst>
                                          <p:attrName>ppt_x</p:attrName>
                                        </p:attrNameLst>
                                      </p:cBhvr>
                                      <p:tavLst>
                                        <p:tav tm="0">
                                          <p:val>
                                            <p:strVal val="#ppt_x"/>
                                          </p:val>
                                        </p:tav>
                                        <p:tav tm="100000">
                                          <p:val>
                                            <p:strVal val="#ppt_x"/>
                                          </p:val>
                                        </p:tav>
                                      </p:tavLst>
                                    </p:anim>
                                    <p:anim calcmode="lin" valueType="num">
                                      <p:cBhvr>
                                        <p:cTn id="95" dur="1000" fill="hold"/>
                                        <p:tgtEl>
                                          <p:spTgt spid="14"/>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0"/>
                                        <p:tgtEl>
                                          <p:spTgt spid="16"/>
                                        </p:tgtEl>
                                      </p:cBhvr>
                                    </p:animEffect>
                                    <p:anim calcmode="lin" valueType="num">
                                      <p:cBhvr>
                                        <p:cTn id="99" dur="1000" fill="hold"/>
                                        <p:tgtEl>
                                          <p:spTgt spid="16"/>
                                        </p:tgtEl>
                                        <p:attrNameLst>
                                          <p:attrName>ppt_x</p:attrName>
                                        </p:attrNameLst>
                                      </p:cBhvr>
                                      <p:tavLst>
                                        <p:tav tm="0">
                                          <p:val>
                                            <p:strVal val="#ppt_x"/>
                                          </p:val>
                                        </p:tav>
                                        <p:tav tm="100000">
                                          <p:val>
                                            <p:strVal val="#ppt_x"/>
                                          </p:val>
                                        </p:tav>
                                      </p:tavLst>
                                    </p:anim>
                                    <p:anim calcmode="lin" valueType="num">
                                      <p:cBhvr>
                                        <p:cTn id="10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6.3|6.5|1|7.4|7.8|3.1"/>
</p:tagLst>
</file>

<file path=ppt/tags/tag2.xml><?xml version="1.0" encoding="utf-8"?>
<p:tagLst xmlns:a="http://schemas.openxmlformats.org/drawingml/2006/main" xmlns:r="http://schemas.openxmlformats.org/officeDocument/2006/relationships" xmlns:p="http://schemas.openxmlformats.org/presentationml/2006/main">
  <p:tag name="TIMING" val="|0.7|10|5.5|3.5|2.9"/>
</p:tagLst>
</file>

<file path=ppt/tags/tag3.xml><?xml version="1.0" encoding="utf-8"?>
<p:tagLst xmlns:a="http://schemas.openxmlformats.org/drawingml/2006/main" xmlns:r="http://schemas.openxmlformats.org/officeDocument/2006/relationships" xmlns:p="http://schemas.openxmlformats.org/presentationml/2006/main">
  <p:tag name="TIMING" val="|4.8|0.7|8|9|6|9.5|4.4|7.5|8.8"/>
</p:tagLst>
</file>

<file path=ppt/tags/tag4.xml><?xml version="1.0" encoding="utf-8"?>
<p:tagLst xmlns:a="http://schemas.openxmlformats.org/drawingml/2006/main" xmlns:r="http://schemas.openxmlformats.org/officeDocument/2006/relationships" xmlns:p="http://schemas.openxmlformats.org/presentationml/2006/main">
  <p:tag name="TIMING" val="|1.2|12.9|15.8|10.5|9.1|11.1|14.9|9.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3770d83-0845-438e-be82-5a6fbe893f0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AD10AB7B6BC7C45A2B8C70E9BADCA99" ma:contentTypeVersion="15" ma:contentTypeDescription="Create a new document." ma:contentTypeScope="" ma:versionID="8b710bf7fe7248ef4681e88ab1e74cb5">
  <xsd:schema xmlns:xsd="http://www.w3.org/2001/XMLSchema" xmlns:xs="http://www.w3.org/2001/XMLSchema" xmlns:p="http://schemas.microsoft.com/office/2006/metadata/properties" xmlns:ns3="11534c1b-ec35-447f-9875-6996bbace586" xmlns:ns4="23770d83-0845-438e-be82-5a6fbe893f07" targetNamespace="http://schemas.microsoft.com/office/2006/metadata/properties" ma:root="true" ma:fieldsID="3192e219d9c2f27a0081144319e01c9c" ns3:_="" ns4:_="">
    <xsd:import namespace="11534c1b-ec35-447f-9875-6996bbace586"/>
    <xsd:import namespace="23770d83-0845-438e-be82-5a6fbe893f0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534c1b-ec35-447f-9875-6996bbace58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770d83-0845-438e-be82-5a6fbe893f0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1AD889-941E-4ABE-8F14-D720F7A26B6D}">
  <ds:schemaRefs>
    <ds:schemaRef ds:uri="http://schemas.microsoft.com/office/2006/documentManagement/types"/>
    <ds:schemaRef ds:uri="23770d83-0845-438e-be82-5a6fbe893f07"/>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11534c1b-ec35-447f-9875-6996bbace586"/>
    <ds:schemaRef ds:uri="http://www.w3.org/XML/1998/namespace"/>
    <ds:schemaRef ds:uri="http://purl.org/dc/dcmitype/"/>
  </ds:schemaRefs>
</ds:datastoreItem>
</file>

<file path=customXml/itemProps2.xml><?xml version="1.0" encoding="utf-8"?>
<ds:datastoreItem xmlns:ds="http://schemas.openxmlformats.org/officeDocument/2006/customXml" ds:itemID="{8D60B112-E21D-45A7-909E-5188DAD2B1D2}">
  <ds:schemaRefs>
    <ds:schemaRef ds:uri="http://schemas.microsoft.com/sharepoint/v3/contenttype/forms"/>
  </ds:schemaRefs>
</ds:datastoreItem>
</file>

<file path=customXml/itemProps3.xml><?xml version="1.0" encoding="utf-8"?>
<ds:datastoreItem xmlns:ds="http://schemas.openxmlformats.org/officeDocument/2006/customXml" ds:itemID="{96089FD2-361B-4A2E-B853-F81A2D734A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534c1b-ec35-447f-9875-6996bbace586"/>
    <ds:schemaRef ds:uri="23770d83-0845-438e-be82-5a6fbe893f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852</TotalTime>
  <Words>1014</Words>
  <Application>Microsoft Office PowerPoint</Application>
  <PresentationFormat>Widescreen</PresentationFormat>
  <Paragraphs>103</Paragraphs>
  <Slides>14</Slides>
  <Notes>12</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Theme</vt:lpstr>
      <vt:lpstr>1_Office Theme</vt:lpstr>
      <vt:lpstr>GCSE History</vt:lpstr>
      <vt:lpstr>“What’s the point in studying history?” </vt:lpstr>
      <vt:lpstr>PowerPoint Presentation</vt:lpstr>
      <vt:lpstr>GCSE History (Edexcel)</vt:lpstr>
      <vt:lpstr>PowerPoint Presentation</vt:lpstr>
      <vt:lpstr>GCSE History (Edexcel)</vt:lpstr>
      <vt:lpstr>PowerPoint Presentation</vt:lpstr>
      <vt:lpstr>GCSE History (Edexcel)</vt:lpstr>
      <vt:lpstr>PowerPoint Presentation</vt:lpstr>
      <vt:lpstr>GCSE History (Edexcel)</vt:lpstr>
      <vt:lpstr>PowerPoint Presentation</vt:lpstr>
      <vt:lpstr>PowerPoint Presentation</vt:lpstr>
      <vt:lpstr>Pathways for post-16 study</vt:lpstr>
      <vt:lpstr>PowerPoint Presentation</vt:lpstr>
    </vt:vector>
  </TitlesOfParts>
  <Company>Lancashire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Auger</dc:creator>
  <cp:lastModifiedBy>Joanne Lilley</cp:lastModifiedBy>
  <cp:revision>37</cp:revision>
  <dcterms:created xsi:type="dcterms:W3CDTF">2018-11-20T16:24:19Z</dcterms:created>
  <dcterms:modified xsi:type="dcterms:W3CDTF">2024-02-26T09:30:44Z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0x0101006AD10AB7B6BC7C45A2B8C70E9BADCA99</vt:lpwstr>
  </property>
</Properties>
</file>